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83" r:id="rId3"/>
    <p:sldId id="303" r:id="rId4"/>
    <p:sldId id="268" r:id="rId5"/>
    <p:sldId id="295" r:id="rId6"/>
    <p:sldId id="305" r:id="rId7"/>
    <p:sldId id="307" r:id="rId8"/>
    <p:sldId id="270" r:id="rId9"/>
    <p:sldId id="284" r:id="rId10"/>
    <p:sldId id="288" r:id="rId11"/>
    <p:sldId id="276" r:id="rId12"/>
    <p:sldId id="277" r:id="rId13"/>
    <p:sldId id="278" r:id="rId14"/>
    <p:sldId id="279" r:id="rId15"/>
    <p:sldId id="280" r:id="rId16"/>
    <p:sldId id="324" r:id="rId17"/>
    <p:sldId id="281" r:id="rId18"/>
    <p:sldId id="308" r:id="rId19"/>
    <p:sldId id="312" r:id="rId20"/>
    <p:sldId id="329" r:id="rId21"/>
    <p:sldId id="325" r:id="rId22"/>
    <p:sldId id="289" r:id="rId23"/>
    <p:sldId id="315" r:id="rId24"/>
    <p:sldId id="316" r:id="rId25"/>
    <p:sldId id="317" r:id="rId26"/>
    <p:sldId id="319" r:id="rId27"/>
    <p:sldId id="318" r:id="rId28"/>
    <p:sldId id="310" r:id="rId29"/>
    <p:sldId id="311" r:id="rId30"/>
    <p:sldId id="293" r:id="rId31"/>
    <p:sldId id="296" r:id="rId32"/>
    <p:sldId id="299" r:id="rId33"/>
    <p:sldId id="286" r:id="rId34"/>
    <p:sldId id="321" r:id="rId35"/>
    <p:sldId id="326" r:id="rId36"/>
    <p:sldId id="328" r:id="rId37"/>
    <p:sldId id="314" r:id="rId38"/>
    <p:sldId id="297" r:id="rId39"/>
    <p:sldId id="287" r:id="rId40"/>
    <p:sldId id="272" r:id="rId4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01790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turinys su iliustracij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Paveikslėlio vietos rezervavimo ženklas 5">
            <a:extLst>
              <a:ext uri="{FF2B5EF4-FFF2-40B4-BE49-F238E27FC236}">
                <a16:creationId xmlns:a16="http://schemas.microsoft.com/office/drawing/2014/main" id="{71A8624D-47F7-A124-6B59-68E7C9E769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3346650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8909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40559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11638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99504"/>
            <a:ext cx="12192000" cy="6458991"/>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2877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12192000" cy="6858000"/>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790764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iustracija">
    <p:spTree>
      <p:nvGrpSpPr>
        <p:cNvPr id="1" name=""/>
        <p:cNvGrpSpPr/>
        <p:nvPr/>
      </p:nvGrpSpPr>
      <p:grpSpPr>
        <a:xfrm>
          <a:off x="0" y="0"/>
          <a:ext cx="0" cy="0"/>
          <a:chOff x="0" y="0"/>
          <a:chExt cx="0" cy="0"/>
        </a:xfrm>
      </p:grpSpPr>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2" name="Paveikslėlio vietos rezervavimo ženklas 9">
            <a:extLst>
              <a:ext uri="{FF2B5EF4-FFF2-40B4-BE49-F238E27FC236}">
                <a16:creationId xmlns:a16="http://schemas.microsoft.com/office/drawing/2014/main" id="{802DB5AE-93BC-0A1B-30FF-FD5B2EF059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a:prstGeom prst="rect">
            <a:avLst/>
          </a:prstGeom>
        </p:spPr>
      </p:pic>
    </p:spTree>
    <p:extLst>
      <p:ext uri="{BB962C8B-B14F-4D97-AF65-F5344CB8AC3E}">
        <p14:creationId xmlns:p14="http://schemas.microsoft.com/office/powerpoint/2010/main" val="4101197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81305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596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39664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avadinimo skaidrė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10515600"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45F7562-946F-16A2-9CDC-097C9C2951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4140576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70041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573661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3146686" y="3511810"/>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8845810" y="3511811"/>
            <a:ext cx="6492875"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925879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baigos skaidrė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A3B717C1-822D-5592-83AB-BA1CF624BB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73097" y="2938779"/>
            <a:ext cx="4445803" cy="978174"/>
          </a:xfrm>
          <a:prstGeom prst="rect">
            <a:avLst/>
          </a:prstGeom>
        </p:spPr>
      </p:pic>
    </p:spTree>
    <p:extLst>
      <p:ext uri="{BB962C8B-B14F-4D97-AF65-F5344CB8AC3E}">
        <p14:creationId xmlns:p14="http://schemas.microsoft.com/office/powerpoint/2010/main" val="656303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B87407E1-A737-72C8-A6F4-96B789BE15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4583"/>
            <a:ext cx="3976940" cy="875014"/>
          </a:xfrm>
          <a:prstGeom prst="rect">
            <a:avLst/>
          </a:prstGeom>
        </p:spPr>
      </p:pic>
    </p:spTree>
    <p:extLst>
      <p:ext uri="{BB962C8B-B14F-4D97-AF65-F5344CB8AC3E}">
        <p14:creationId xmlns:p14="http://schemas.microsoft.com/office/powerpoint/2010/main" val="41156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baigos skaidrė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92957F3F-5AFD-53B4-8F96-863CE5E16E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381250"/>
            <a:ext cx="2129664" cy="2095498"/>
          </a:xfrm>
          <a:prstGeom prst="rect">
            <a:avLst/>
          </a:prstGeom>
        </p:spPr>
      </p:pic>
    </p:spTree>
    <p:extLst>
      <p:ext uri="{BB962C8B-B14F-4D97-AF65-F5344CB8AC3E}">
        <p14:creationId xmlns:p14="http://schemas.microsoft.com/office/powerpoint/2010/main" val="1808896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baigos skaidrė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C70510D8-7594-F47E-50D3-5F8A790D995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4854978"/>
            <a:ext cx="1295401" cy="1274619"/>
          </a:xfrm>
          <a:prstGeom prst="rect">
            <a:avLst/>
          </a:prstGeom>
        </p:spPr>
      </p:pic>
    </p:spTree>
    <p:extLst>
      <p:ext uri="{BB962C8B-B14F-4D97-AF65-F5344CB8AC3E}">
        <p14:creationId xmlns:p14="http://schemas.microsoft.com/office/powerpoint/2010/main" val="3270116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baigos skaidrė EN 1">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Grafinis elementas 6">
            <a:extLst>
              <a:ext uri="{FF2B5EF4-FFF2-40B4-BE49-F238E27FC236}">
                <a16:creationId xmlns:a16="http://schemas.microsoft.com/office/drawing/2014/main" id="{24E6278C-E3BD-465B-E65D-9EF373BCF7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99737" y="2938779"/>
            <a:ext cx="4592526" cy="978174"/>
          </a:xfrm>
          <a:prstGeom prst="rect">
            <a:avLst/>
          </a:prstGeom>
        </p:spPr>
      </p:pic>
    </p:spTree>
    <p:extLst>
      <p:ext uri="{BB962C8B-B14F-4D97-AF65-F5344CB8AC3E}">
        <p14:creationId xmlns:p14="http://schemas.microsoft.com/office/powerpoint/2010/main" val="987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baigos skaidrė EN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186D5B5B-804A-84A1-E5B5-DE75BDF000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199" y="5254584"/>
            <a:ext cx="4108189" cy="875014"/>
          </a:xfrm>
          <a:prstGeom prst="rect">
            <a:avLst/>
          </a:prstGeom>
        </p:spPr>
      </p:pic>
    </p:spTree>
    <p:extLst>
      <p:ext uri="{BB962C8B-B14F-4D97-AF65-F5344CB8AC3E}">
        <p14:creationId xmlns:p14="http://schemas.microsoft.com/office/powerpoint/2010/main" val="651410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baigos skaidrė EN 3">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6" name="Grafinis elementas 5">
            <a:extLst>
              <a:ext uri="{FF2B5EF4-FFF2-40B4-BE49-F238E27FC236}">
                <a16:creationId xmlns:a16="http://schemas.microsoft.com/office/drawing/2014/main" id="{5C00FEE9-7AE7-0A8E-E0B8-B8E375FC2A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1167" y="2438399"/>
            <a:ext cx="2131943" cy="1981200"/>
          </a:xfrm>
          <a:prstGeom prst="rect">
            <a:avLst/>
          </a:prstGeom>
        </p:spPr>
      </p:pic>
    </p:spTree>
    <p:extLst>
      <p:ext uri="{BB962C8B-B14F-4D97-AF65-F5344CB8AC3E}">
        <p14:creationId xmlns:p14="http://schemas.microsoft.com/office/powerpoint/2010/main" val="1355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26376881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baigos skaidrė EN 4">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3" name="Grafinis elementas 2">
            <a:extLst>
              <a:ext uri="{FF2B5EF4-FFF2-40B4-BE49-F238E27FC236}">
                <a16:creationId xmlns:a16="http://schemas.microsoft.com/office/drawing/2014/main" id="{45A4A38B-19B9-9007-AEB1-5867C92299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4854979"/>
            <a:ext cx="1371599" cy="1274618"/>
          </a:xfrm>
          <a:prstGeom prst="rect">
            <a:avLst/>
          </a:prstGeom>
        </p:spPr>
      </p:pic>
    </p:spTree>
    <p:extLst>
      <p:ext uri="{BB962C8B-B14F-4D97-AF65-F5344CB8AC3E}">
        <p14:creationId xmlns:p14="http://schemas.microsoft.com/office/powerpoint/2010/main" val="874612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8620125" y="199504"/>
            <a:ext cx="3571875" cy="6458471"/>
          </a:xfrm>
        </p:spPr>
        <p:txBody>
          <a:bodyPr anchor="ctr"/>
          <a:lstStyle>
            <a:lvl1pPr marL="0" indent="0" algn="ctr">
              <a:buNone/>
              <a:defRPr/>
            </a:lvl1pPr>
          </a:lstStyle>
          <a:p>
            <a:endParaRPr lang="lt-LT" dirty="0"/>
          </a:p>
        </p:txBody>
      </p:sp>
      <p:pic>
        <p:nvPicPr>
          <p:cNvPr id="7" name="Grafinis elementas 6">
            <a:extLst>
              <a:ext uri="{FF2B5EF4-FFF2-40B4-BE49-F238E27FC236}">
                <a16:creationId xmlns:a16="http://schemas.microsoft.com/office/drawing/2014/main" id="{5B17433B-654C-B3ED-5DB2-375EBE2BAE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256611"/>
            <a:ext cx="3967720" cy="872986"/>
          </a:xfrm>
          <a:prstGeom prst="rect">
            <a:avLst/>
          </a:prstGeom>
        </p:spPr>
      </p:pic>
    </p:spTree>
    <p:extLst>
      <p:ext uri="{BB962C8B-B14F-4D97-AF65-F5344CB8AC3E}">
        <p14:creationId xmlns:p14="http://schemas.microsoft.com/office/powerpoint/2010/main" val="283936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2">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838200" y="1122363"/>
            <a:ext cx="6943725" cy="2387600"/>
          </a:xfrm>
        </p:spPr>
        <p:txBody>
          <a:bodyPr anchor="b"/>
          <a:lstStyle>
            <a:lvl1pPr algn="l">
              <a:defRPr sz="60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838200" y="3602038"/>
            <a:ext cx="69437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7" name="Paveikslėlio vietos rezervavimo ženklas 5">
            <a:extLst>
              <a:ext uri="{FF2B5EF4-FFF2-40B4-BE49-F238E27FC236}">
                <a16:creationId xmlns:a16="http://schemas.microsoft.com/office/drawing/2014/main" id="{4CFA8934-3023-37F2-7C34-907A8082BA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369" t="408" r="-1"/>
          <a:stretch/>
        </p:blipFill>
        <p:spPr>
          <a:xfrm>
            <a:off x="8194675" y="200024"/>
            <a:ext cx="3997325" cy="6458471"/>
          </a:xfrm>
          <a:prstGeom prst="rect">
            <a:avLst/>
          </a:prstGeom>
        </p:spPr>
      </p:pic>
    </p:spTree>
    <p:extLst>
      <p:ext uri="{BB962C8B-B14F-4D97-AF65-F5344CB8AC3E}">
        <p14:creationId xmlns:p14="http://schemas.microsoft.com/office/powerpoint/2010/main" val="62829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344071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avadinimas ir turinys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10515600" cy="334168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pic>
        <p:nvPicPr>
          <p:cNvPr id="10" name="Grafinis elementas 9">
            <a:extLst>
              <a:ext uri="{FF2B5EF4-FFF2-40B4-BE49-F238E27FC236}">
                <a16:creationId xmlns:a16="http://schemas.microsoft.com/office/drawing/2014/main" id="{A8C2621B-2B45-F4BB-0C87-A35531DDE8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10031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4"/>
            <a:ext cx="7315200" cy="4093037"/>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35885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logo">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838200" y="365125"/>
            <a:ext cx="7315200" cy="1325563"/>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838200" y="1825625"/>
            <a:ext cx="7315200" cy="3341686"/>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t>2026-06-30</a:t>
            </a:fld>
            <a:endParaRPr lang="lt-LT"/>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838200" y="0"/>
            <a:ext cx="11353800" cy="199504"/>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838200" y="6658495"/>
            <a:ext cx="11353800" cy="199505"/>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8620125" y="199504"/>
            <a:ext cx="3571875" cy="6458471"/>
          </a:xfrm>
        </p:spPr>
        <p:txBody>
          <a:bodyPr anchor="ctr"/>
          <a:lstStyle>
            <a:lvl1pPr marL="0" indent="0" algn="ctr">
              <a:buNone/>
              <a:defRPr/>
            </a:lvl1pPr>
          </a:lstStyle>
          <a:p>
            <a:endParaRPr lang="lt-LT" dirty="0"/>
          </a:p>
        </p:txBody>
      </p:sp>
      <p:pic>
        <p:nvPicPr>
          <p:cNvPr id="12" name="Grafinis elementas 11">
            <a:extLst>
              <a:ext uri="{FF2B5EF4-FFF2-40B4-BE49-F238E27FC236}">
                <a16:creationId xmlns:a16="http://schemas.microsoft.com/office/drawing/2014/main" id="{17C73C8C-85CF-FAFC-6220-17D4818E76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5346447"/>
            <a:ext cx="2738439" cy="602517"/>
          </a:xfrm>
          <a:prstGeom prst="rect">
            <a:avLst/>
          </a:prstGeom>
        </p:spPr>
      </p:pic>
    </p:spTree>
    <p:extLst>
      <p:ext uri="{BB962C8B-B14F-4D97-AF65-F5344CB8AC3E}">
        <p14:creationId xmlns:p14="http://schemas.microsoft.com/office/powerpoint/2010/main" val="43405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dirty="0"/>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838200" y="1825624"/>
            <a:ext cx="10515600" cy="4093037"/>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838200" y="6127750"/>
            <a:ext cx="2743200" cy="365125"/>
          </a:xfrm>
          <a:prstGeom prst="rect">
            <a:avLst/>
          </a:prstGeom>
        </p:spPr>
        <p:txBody>
          <a:bodyPr vert="horz" lIns="91440" tIns="45720" rIns="91440" bIns="45720" rtlCol="0" anchor="ctr"/>
          <a:lstStyle>
            <a:lvl1pPr algn="l">
              <a:defRPr sz="1200">
                <a:solidFill>
                  <a:schemeClr val="bg1">
                    <a:lumMod val="75000"/>
                  </a:schemeClr>
                </a:solidFill>
                <a:latin typeface="Trebuchet MS" panose="020B0603020202020204" pitchFamily="34" charset="0"/>
              </a:defRPr>
            </a:lvl1pPr>
          </a:lstStyle>
          <a:p>
            <a:fld id="{DFFE9399-0C8C-475C-8DCE-AF56D8621B67}" type="datetimeFigureOut">
              <a:rPr lang="lt-LT" smtClean="0"/>
              <a:pPr/>
              <a:t>2026-06-30</a:t>
            </a:fld>
            <a:endParaRPr lang="lt-LT" dirty="0"/>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4038600" y="6127750"/>
            <a:ext cx="4114800" cy="365125"/>
          </a:xfrm>
          <a:prstGeom prst="rect">
            <a:avLst/>
          </a:prstGeom>
        </p:spPr>
        <p:txBody>
          <a:bodyPr vert="horz" lIns="91440" tIns="45720" rIns="91440" bIns="45720" rtlCol="0" anchor="ctr"/>
          <a:lstStyle>
            <a:lvl1pPr algn="ctr">
              <a:defRPr sz="1200">
                <a:solidFill>
                  <a:schemeClr val="bg1">
                    <a:lumMod val="75000"/>
                  </a:schemeClr>
                </a:solidFill>
                <a:latin typeface="Trebuchet MS" panose="020B0603020202020204" pitchFamily="34" charset="0"/>
              </a:defRPr>
            </a:lvl1pPr>
          </a:lstStyle>
          <a:p>
            <a:endParaRPr lang="lt-LT" dirty="0"/>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8610600" y="6127750"/>
            <a:ext cx="2743200" cy="365125"/>
          </a:xfrm>
          <a:prstGeom prst="rect">
            <a:avLst/>
          </a:prstGeom>
        </p:spPr>
        <p:txBody>
          <a:bodyPr vert="horz" lIns="91440" tIns="45720" rIns="91440" bIns="45720" rtlCol="0" anchor="ctr"/>
          <a:lstStyle>
            <a:lvl1pPr algn="r">
              <a:defRPr sz="1200">
                <a:solidFill>
                  <a:schemeClr val="bg1">
                    <a:lumMod val="75000"/>
                  </a:schemeClr>
                </a:solidFill>
                <a:latin typeface="Trebuchet MS" panose="020B0603020202020204" pitchFamily="34" charset="0"/>
              </a:defRPr>
            </a:lvl1pPr>
          </a:lstStyle>
          <a:p>
            <a:fld id="{767E0E13-C0E1-40DD-AD2A-FA99E02A5064}" type="slidenum">
              <a:rPr lang="lt-LT" smtClean="0"/>
              <a:pPr/>
              <a:t>‹#›</a:t>
            </a:fld>
            <a:endParaRPr lang="lt-LT" dirty="0"/>
          </a:p>
        </p:txBody>
      </p:sp>
    </p:spTree>
    <p:extLst>
      <p:ext uri="{BB962C8B-B14F-4D97-AF65-F5344CB8AC3E}">
        <p14:creationId xmlns:p14="http://schemas.microsoft.com/office/powerpoint/2010/main" val="395533419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4" r:id="rId3"/>
    <p:sldLayoutId id="2147483675" r:id="rId4"/>
    <p:sldLayoutId id="2147483669" r:id="rId5"/>
    <p:sldLayoutId id="2147483650" r:id="rId6"/>
    <p:sldLayoutId id="2147483676" r:id="rId7"/>
    <p:sldLayoutId id="2147483666" r:id="rId8"/>
    <p:sldLayoutId id="2147483677" r:id="rId9"/>
    <p:sldLayoutId id="2147483673" r:id="rId10"/>
    <p:sldLayoutId id="2147483652" r:id="rId11"/>
    <p:sldLayoutId id="2147483653" r:id="rId12"/>
    <p:sldLayoutId id="2147483654" r:id="rId13"/>
    <p:sldLayoutId id="2147483667" r:id="rId14"/>
    <p:sldLayoutId id="2147483668" r:id="rId15"/>
    <p:sldLayoutId id="2147483670" r:id="rId16"/>
    <p:sldLayoutId id="2147483655" r:id="rId17"/>
    <p:sldLayoutId id="2147483661" r:id="rId18"/>
    <p:sldLayoutId id="2147483656" r:id="rId19"/>
    <p:sldLayoutId id="2147483657" r:id="rId20"/>
    <p:sldLayoutId id="2147483658" r:id="rId21"/>
    <p:sldLayoutId id="2147483659" r:id="rId22"/>
    <p:sldLayoutId id="2147483662" r:id="rId23"/>
    <p:sldLayoutId id="2147483663" r:id="rId24"/>
    <p:sldLayoutId id="2147483671" r:id="rId25"/>
    <p:sldLayoutId id="2147483672" r:id="rId26"/>
    <p:sldLayoutId id="2147483678" r:id="rId27"/>
    <p:sldLayoutId id="2147483679" r:id="rId28"/>
    <p:sldLayoutId id="2147483680" r:id="rId29"/>
    <p:sldLayoutId id="2147483681" r:id="rId3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_ftnref1"/></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e-tar.lt/portal/lt/legalAct/14e33320f1ed11ec8fa7d02a65c371ad/asr" TargetMode="External"/><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e-seimas.lrs.lt/portal/legalAct/lt/TAD/TAIS.402802/as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www.e-tar.lt/portal/lt/legalAct/14e33320f1ed11ec8fa7d02a65c371ad/as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tar.lt/portal/lt/legalAct/14e33320f1ed11ec8fa7d02a65c371ad/asr"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2021.esinvesticijos.lt/kvietimai/bendruomenes-inicijuojamu-socialiniu-veiklu-vykdymas-stiprinant-socialinius-rysius-2-etapas" TargetMode="External"/><Relationship Id="rId7" Type="http://schemas.openxmlformats.org/officeDocument/2006/relationships/image" Target="../media/image1.png"/><Relationship Id="rId2" Type="http://schemas.openxmlformats.org/officeDocument/2006/relationships/hyperlink" Target="https://2021.esinvesticijos.lt/kvietimai/darbiniu-igudziu-netekusiu-asmenu-reintegracija-i-darbo-rinka" TargetMode="External"/><Relationship Id="rId1" Type="http://schemas.openxmlformats.org/officeDocument/2006/relationships/slideLayout" Target="../slideLayouts/slideLayout6.xml"/><Relationship Id="rId6" Type="http://schemas.openxmlformats.org/officeDocument/2006/relationships/hyperlink" Target="https://www.jonavosvvg.lt/category/miesto-vvg-kvietimai/" TargetMode="External"/><Relationship Id="rId5" Type="http://schemas.openxmlformats.org/officeDocument/2006/relationships/hyperlink" Target="https://teisineinformacija.lt/jonava/document/51902" TargetMode="External"/><Relationship Id="rId4" Type="http://schemas.openxmlformats.org/officeDocument/2006/relationships/hyperlink" Target="https://www.esinvesticijos.lt/dokumentai/jonavos-miesto-2023-2029-m-vietos-pletros-strategij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ms.investis.lt/" TargetMode="External"/><Relationship Id="rId7" Type="http://schemas.openxmlformats.org/officeDocument/2006/relationships/hyperlink" Target="https://2021.esinvesticijos.lt/dokumentai/fiksuotuju-dydziu-nustatymo-tyrimo-atlikimo-gaires-1" TargetMode="External"/><Relationship Id="rId2" Type="http://schemas.openxmlformats.org/officeDocument/2006/relationships/hyperlink" Target="https://www.esinvesticijos.lt/" TargetMode="External"/><Relationship Id="rId1" Type="http://schemas.openxmlformats.org/officeDocument/2006/relationships/slideLayout" Target="../slideLayouts/slideLayout6.xml"/><Relationship Id="rId6" Type="http://schemas.openxmlformats.org/officeDocument/2006/relationships/hyperlink" Target="https://2021.esinvesticijos.lt/tinklalaides/projekto-igyvendinimo-plano-pip-pildymo-pagrindiniai-aspektai" TargetMode="External"/><Relationship Id="rId5" Type="http://schemas.openxmlformats.org/officeDocument/2006/relationships/hyperlink" Target="https://ec.europa.eu/regional_policy/policy/communication/online-generator_lt?lang=lt" TargetMode="External"/><Relationship Id="rId4" Type="http://schemas.openxmlformats.org/officeDocument/2006/relationships/hyperlink" Target="https://2021.esinvesticijos.lt/igyvendinimas-1/viesinimas" TargetMode="External"/><Relationship Id="rId9" Type="http://schemas.openxmlformats.org/officeDocument/2006/relationships/image" Target="../media/image2.sv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0hECaknAchY&amp;feature=youtu.be"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tar.lt/portal/lt/legalAct/4ff0a31039e111efbdaea558de59136c" TargetMode="External"/><Relationship Id="rId1" Type="http://schemas.openxmlformats.org/officeDocument/2006/relationships/slideLayout" Target="../slideLayouts/slideLayout6.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E6D425C-DC62-7288-7906-73DBE2255303}"/>
              </a:ext>
            </a:extLst>
          </p:cNvPr>
          <p:cNvSpPr>
            <a:spLocks noGrp="1"/>
          </p:cNvSpPr>
          <p:nvPr>
            <p:ph type="ctrTitle"/>
          </p:nvPr>
        </p:nvSpPr>
        <p:spPr>
          <a:xfrm>
            <a:off x="838200" y="728404"/>
            <a:ext cx="10515600" cy="2201227"/>
          </a:xfrm>
        </p:spPr>
        <p:txBody>
          <a:bodyPr>
            <a:normAutofit fontScale="90000"/>
          </a:bodyPr>
          <a:lstStyle/>
          <a:p>
            <a:pPr algn="ct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4000" b="1" dirty="0">
                <a:latin typeface="Times New Roman" panose="02020603050405020304" pitchFamily="18" charset="0"/>
                <a:cs typeface="Times New Roman" panose="02020603050405020304" pitchFamily="18" charset="0"/>
              </a:rPr>
              <a:t>Pareiškėjų mokymai</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100" b="1" dirty="0">
                <a:latin typeface="Times New Roman" panose="02020603050405020304" pitchFamily="18" charset="0"/>
                <a:cs typeface="Times New Roman" panose="02020603050405020304" pitchFamily="18" charset="0"/>
              </a:rPr>
              <a:t>KVIETIMAS 11-289-K „</a:t>
            </a:r>
            <a:r>
              <a:rPr lang="lt-LT" sz="3100" b="1" i="1" dirty="0">
                <a:effectLst/>
                <a:latin typeface="Times New Roman" panose="02020603050405020304" pitchFamily="18" charset="0"/>
                <a:ea typeface="Times New Roman" panose="02020603050405020304" pitchFamily="18" charset="0"/>
              </a:rPr>
              <a:t>Darbinių įgūdžių netekusių asmenų reintegracija į darbo rinką Jonavos mieste</a:t>
            </a:r>
            <a:r>
              <a:rPr lang="lt-LT" sz="31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lt-LT" sz="31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3100" b="1" dirty="0">
                <a:effectLst/>
                <a:latin typeface="Times New Roman" panose="02020603050405020304" pitchFamily="18" charset="0"/>
                <a:ea typeface="Calibri" panose="020F0502020204030204" pitchFamily="34" charset="0"/>
                <a:cs typeface="Times New Roman" panose="02020603050405020304" pitchFamily="18" charset="0"/>
              </a:rPr>
              <a:t>(toliau- Kvietimas)</a:t>
            </a:r>
            <a:endParaRPr lang="lt-LT" sz="3100" b="1" dirty="0">
              <a:latin typeface="Times New Roman" panose="02020603050405020304" pitchFamily="18" charset="0"/>
              <a:cs typeface="Times New Roman" panose="02020603050405020304" pitchFamily="18" charset="0"/>
            </a:endParaRPr>
          </a:p>
        </p:txBody>
      </p:sp>
      <p:sp>
        <p:nvSpPr>
          <p:cNvPr id="3" name="Antrinis pavadinimas 2">
            <a:extLst>
              <a:ext uri="{FF2B5EF4-FFF2-40B4-BE49-F238E27FC236}">
                <a16:creationId xmlns:a16="http://schemas.microsoft.com/office/drawing/2014/main" id="{7AED102F-F485-B341-7A81-C539F03344EA}"/>
              </a:ext>
            </a:extLst>
          </p:cNvPr>
          <p:cNvSpPr>
            <a:spLocks noGrp="1"/>
          </p:cNvSpPr>
          <p:nvPr>
            <p:ph type="subTitle" idx="1"/>
          </p:nvPr>
        </p:nvSpPr>
        <p:spPr>
          <a:xfrm>
            <a:off x="838200" y="3429000"/>
            <a:ext cx="10515600" cy="1354507"/>
          </a:xfrm>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*Pareiškėjų mokymai </a:t>
            </a:r>
            <a:r>
              <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bendrai finansuojami Europos Sąjungos lėšomis iš projekto „</a:t>
            </a:r>
            <a:r>
              <a:rPr lang="lt-LT" sz="24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strategijos 2023-2029 m. įgyvendinimo administravimas“ Nr. 11-006-T-0026</a:t>
            </a:r>
            <a:r>
              <a:rPr lang="lt-LT"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lt-LT"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9" name="Grafinis elementas 8">
            <a:extLst>
              <a:ext uri="{FF2B5EF4-FFF2-40B4-BE49-F238E27FC236}">
                <a16:creationId xmlns:a16="http://schemas.microsoft.com/office/drawing/2014/main" id="{E34DDA70-49BC-063F-CABD-68EE99C342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256609"/>
            <a:ext cx="3967726" cy="872987"/>
          </a:xfrm>
          <a:prstGeom prst="rect">
            <a:avLst/>
          </a:prstGeom>
        </p:spPr>
      </p:pic>
    </p:spTree>
    <p:extLst>
      <p:ext uri="{BB962C8B-B14F-4D97-AF65-F5344CB8AC3E}">
        <p14:creationId xmlns:p14="http://schemas.microsoft.com/office/powerpoint/2010/main" val="3979904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0CE8E-F50D-7D93-432A-140B6FCE077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D109FAE-B9E4-7E10-A4DD-E051755B7E9D}"/>
              </a:ext>
            </a:extLst>
          </p:cNvPr>
          <p:cNvSpPr>
            <a:spLocks noGrp="1"/>
          </p:cNvSpPr>
          <p:nvPr>
            <p:ph type="title"/>
          </p:nvPr>
        </p:nvSpPr>
        <p:spPr>
          <a:xfrm>
            <a:off x="838200" y="639271"/>
            <a:ext cx="10515600" cy="1325563"/>
          </a:xfrm>
        </p:spPr>
        <p:txBody>
          <a:bodyPr>
            <a:normAutofit/>
          </a:bodyPr>
          <a:lstStyle/>
          <a:p>
            <a:pPr algn="ctr"/>
            <a:r>
              <a:rPr lang="lt-LT" sz="3600" b="1" dirty="0">
                <a:effectLst/>
                <a:latin typeface="Times New Roman" panose="02020603050405020304" pitchFamily="18" charset="0"/>
                <a:ea typeface="Calibri" panose="020F0502020204030204" pitchFamily="34" charset="0"/>
                <a:cs typeface="Times New Roman" panose="02020603050405020304" pitchFamily="18" charset="0"/>
              </a:rPr>
              <a:t>TIKSLINĖS GRUPĖS, Į KURIAS ORIENTUOTI KVIETIMO PROJEKTAI</a:t>
            </a:r>
            <a:endParaRPr lang="lt-LT" sz="3600" dirty="0"/>
          </a:p>
        </p:txBody>
      </p:sp>
      <p:sp>
        <p:nvSpPr>
          <p:cNvPr id="3" name="Turinio vietos rezervavimo ženklas 2">
            <a:extLst>
              <a:ext uri="{FF2B5EF4-FFF2-40B4-BE49-F238E27FC236}">
                <a16:creationId xmlns:a16="http://schemas.microsoft.com/office/drawing/2014/main" id="{A00798FC-BB86-D87C-DB08-6F57745F5A77}"/>
              </a:ext>
            </a:extLst>
          </p:cNvPr>
          <p:cNvSpPr>
            <a:spLocks noGrp="1"/>
          </p:cNvSpPr>
          <p:nvPr>
            <p:ph idx="1"/>
          </p:nvPr>
        </p:nvSpPr>
        <p:spPr>
          <a:xfrm>
            <a:off x="200025" y="1964834"/>
            <a:ext cx="11527377" cy="3535854"/>
          </a:xfrm>
        </p:spPr>
        <p:txBody>
          <a:bodyPr>
            <a:normAutofit/>
          </a:bodyPr>
          <a:lstStyle/>
          <a:p>
            <a:pPr marL="1257300" lvl="2" indent="-342900" algn="just">
              <a:buAutoNum type="arabicParenR"/>
              <a:tabLst>
                <a:tab pos="374015" algn="l"/>
                <a:tab pos="438150" algn="l"/>
                <a:tab pos="470535" algn="l"/>
                <a:tab pos="895350" algn="l"/>
              </a:tabLst>
            </a:pPr>
            <a:r>
              <a:rPr lang="lt-LT"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Privaloma:</a:t>
            </a:r>
            <a:r>
              <a:rPr lang="lt-L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lt-LT"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darbingi gyventojai (praktinių įgūdžių įgijimo, ugdymo darbo vietoje pagal savanoriškos praktikos sutartį, veiklos vykdymo atveju – ne vyresni nei 29 metų darbingi gyventojai), kurie yra ekonomiškai neaktyvūs asmenys ir (arba) bedarbiai (netaikoma neformalaus profesinio mokymo ir praktinių darbo įgūdžių įgijimo, ugdymo darbo vietoje veiklų vykdymo atveju) (pagal Aprašo 2.1.2 papunktyje nurodytas veiklas);</a:t>
            </a:r>
          </a:p>
          <a:p>
            <a:pPr marL="1257300" lvl="2" indent="-342900" algn="just">
              <a:buAutoNum type="arabicParenR"/>
              <a:tabLst>
                <a:tab pos="374015" algn="l"/>
                <a:tab pos="438150" algn="l"/>
                <a:tab pos="470535" algn="l"/>
                <a:tab pos="895350" algn="l"/>
              </a:tabLst>
            </a:pPr>
            <a:r>
              <a:rPr lang="lt-LT"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Pasirinktinai:</a:t>
            </a:r>
            <a:r>
              <a:rPr lang="lt-LT"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savanoriai (pagal Aprašo </a:t>
            </a:r>
            <a:r>
              <a:rPr lang="lt-LT" sz="2400" dirty="0">
                <a:solidFill>
                  <a:srgbClr val="000000"/>
                </a:solidFill>
                <a:effectLst/>
                <a:latin typeface="Times New Roman" panose="02020603050405020304" pitchFamily="18" charset="0"/>
                <a:ea typeface="Times New Roman" panose="02020603050405020304" pitchFamily="18" charset="0"/>
              </a:rPr>
              <a:t>2.1.5 papunktyje nurodytas veiklas).</a:t>
            </a:r>
            <a:endParaRPr lang="lt-LT"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07000"/>
              </a:lnSpc>
              <a:spcBef>
                <a:spcPts val="600"/>
              </a:spcBef>
              <a:spcAft>
                <a:spcPts val="600"/>
              </a:spcAft>
              <a:buNone/>
            </a:pPr>
            <a:endParaRPr lang="lt-LT"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dirty="0"/>
          </a:p>
        </p:txBody>
      </p:sp>
      <p:pic>
        <p:nvPicPr>
          <p:cNvPr id="5" name="Grafinis elementas 4">
            <a:extLst>
              <a:ext uri="{FF2B5EF4-FFF2-40B4-BE49-F238E27FC236}">
                <a16:creationId xmlns:a16="http://schemas.microsoft.com/office/drawing/2014/main" id="{C91C2341-328F-4B69-F45C-FE68D5A8E8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926094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88906-7355-D8B2-091B-44EF48EBE28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AC63D44-D9F2-5925-18A5-466BE354CF01}"/>
              </a:ext>
            </a:extLst>
          </p:cNvPr>
          <p:cNvSpPr>
            <a:spLocks noGrp="1"/>
          </p:cNvSpPr>
          <p:nvPr>
            <p:ph type="title"/>
          </p:nvPr>
        </p:nvSpPr>
        <p:spPr>
          <a:xfrm>
            <a:off x="838200" y="365125"/>
            <a:ext cx="10515600" cy="931015"/>
          </a:xfrm>
        </p:spPr>
        <p:txBody>
          <a:bodyPr>
            <a:normAutofit/>
          </a:bodyPr>
          <a:lstStyle/>
          <a:p>
            <a:pPr algn="ctr"/>
            <a:r>
              <a:rPr lang="lt-LT" sz="3200" b="1" dirty="0">
                <a:latin typeface="Times New Roman" panose="02020603050405020304" pitchFamily="18" charset="0"/>
                <a:cs typeface="Times New Roman" panose="02020603050405020304" pitchFamily="18" charset="0"/>
              </a:rPr>
              <a:t>GALIMI PAREIŠKĖJAI IR PARTNERIAI</a:t>
            </a:r>
          </a:p>
        </p:txBody>
      </p:sp>
      <p:sp>
        <p:nvSpPr>
          <p:cNvPr id="3" name="Turinio vietos rezervavimo ženklas 2">
            <a:extLst>
              <a:ext uri="{FF2B5EF4-FFF2-40B4-BE49-F238E27FC236}">
                <a16:creationId xmlns:a16="http://schemas.microsoft.com/office/drawing/2014/main" id="{8430C108-637D-8CC0-5BEF-0B1F2FB8296D}"/>
              </a:ext>
            </a:extLst>
          </p:cNvPr>
          <p:cNvSpPr>
            <a:spLocks noGrp="1"/>
          </p:cNvSpPr>
          <p:nvPr>
            <p:ph idx="1"/>
          </p:nvPr>
        </p:nvSpPr>
        <p:spPr>
          <a:xfrm>
            <a:off x="838199" y="1171852"/>
            <a:ext cx="10677525" cy="4301847"/>
          </a:xfrm>
        </p:spPr>
        <p:txBody>
          <a:bodyPr>
            <a:normAutofit lnSpcReduction="10000"/>
          </a:bodyPr>
          <a:lstStyle/>
          <a:p>
            <a:pPr algn="just">
              <a:spcBef>
                <a:spcPts val="600"/>
              </a:spcBef>
            </a:pPr>
            <a:r>
              <a:rPr lang="lt-LT" sz="1800" b="1" dirty="0">
                <a:effectLst/>
                <a:latin typeface="Times New Roman" panose="02020603050405020304" pitchFamily="18" charset="0"/>
                <a:ea typeface="Times New Roman" panose="02020603050405020304" pitchFamily="18" charset="0"/>
              </a:rPr>
              <a:t>Galimi pareiškėjai</a:t>
            </a:r>
            <a:endParaRPr lang="lt-LT" sz="1800" dirty="0">
              <a:effectLst/>
              <a:latin typeface="Times New Roman" panose="02020603050405020304" pitchFamily="18" charset="0"/>
              <a:ea typeface="Times New Roman" panose="02020603050405020304" pitchFamily="18" charset="0"/>
            </a:endParaRPr>
          </a:p>
          <a:p>
            <a:pPr algn="just"/>
            <a:r>
              <a:rPr lang="lt-LT" sz="1800" dirty="0">
                <a:effectLst/>
                <a:latin typeface="Times New Roman" panose="02020603050405020304" pitchFamily="18" charset="0"/>
                <a:ea typeface="Times New Roman" panose="02020603050405020304" pitchFamily="18" charset="0"/>
              </a:rPr>
              <a:t>- viešieji juridiniai asmenys, kurių veiklos vykdymo vieta yra vietos plėtros strategijos įgyvendinimo teritorijoje;</a:t>
            </a:r>
          </a:p>
          <a:p>
            <a:pPr algn="just"/>
            <a:r>
              <a:rPr lang="lt-LT" sz="1800" dirty="0">
                <a:effectLst/>
                <a:latin typeface="Times New Roman" panose="02020603050405020304" pitchFamily="18" charset="0"/>
                <a:ea typeface="Times New Roman" panose="02020603050405020304" pitchFamily="18" charset="0"/>
              </a:rPr>
              <a:t>- privatūs juridiniai asmenys, kurių veiklos vykdymo vieta yra vietos plėtros strategijos įgyvendinimo teritorijoje;</a:t>
            </a:r>
          </a:p>
          <a:p>
            <a:pPr algn="just">
              <a:spcAft>
                <a:spcPts val="600"/>
              </a:spcAft>
              <a:tabLst>
                <a:tab pos="378460" algn="l"/>
              </a:tabLst>
            </a:pPr>
            <a:r>
              <a:rPr lang="lt-LT" sz="1800" dirty="0">
                <a:effectLst/>
                <a:latin typeface="Times New Roman" panose="02020603050405020304" pitchFamily="18" charset="0"/>
                <a:ea typeface="Times New Roman" panose="02020603050405020304" pitchFamily="18" charset="0"/>
              </a:rPr>
              <a:t>- savivaldybės, kurios teritorijoje įgyvendinama vietos plėtros strategija, administracija. </a:t>
            </a:r>
          </a:p>
          <a:p>
            <a:pPr algn="just"/>
            <a:r>
              <a:rPr lang="lt-LT" sz="1800" b="1" dirty="0">
                <a:effectLst/>
                <a:latin typeface="Times New Roman" panose="02020603050405020304" pitchFamily="18" charset="0"/>
                <a:ea typeface="Times New Roman" panose="02020603050405020304" pitchFamily="18" charset="0"/>
              </a:rPr>
              <a:t>Galimi partneriai</a:t>
            </a:r>
            <a:endParaRPr lang="lt-LT" sz="1800" dirty="0">
              <a:effectLst/>
              <a:latin typeface="Times New Roman" panose="02020603050405020304" pitchFamily="18" charset="0"/>
              <a:ea typeface="Times New Roman" panose="02020603050405020304" pitchFamily="18" charset="0"/>
            </a:endParaRPr>
          </a:p>
          <a:p>
            <a:pPr algn="just">
              <a:tabLst>
                <a:tab pos="378460" algn="l"/>
              </a:tabLst>
            </a:pPr>
            <a:r>
              <a:rPr lang="lt-LT" sz="1800" dirty="0">
                <a:effectLst/>
                <a:latin typeface="Times New Roman" panose="02020603050405020304" pitchFamily="18" charset="0"/>
                <a:ea typeface="Times New Roman" panose="02020603050405020304" pitchFamily="18" charset="0"/>
              </a:rPr>
              <a:t>- viešieji juridiniai asmenys, kurių veiklos vykdymo vieta yra vietos plėtros strategijos įgyvendinimo teritorijoje; projektų, apimančių Aprašo 2.1.4 papunktyje nurodytas veiklas, partneriai gali būti </a:t>
            </a:r>
            <a:r>
              <a:rPr lang="lt-LT" sz="1800" dirty="0">
                <a:solidFill>
                  <a:srgbClr val="000000"/>
                </a:solidFill>
                <a:effectLst/>
                <a:latin typeface="Times New Roman" panose="02020603050405020304" pitchFamily="18" charset="0"/>
                <a:ea typeface="Times New Roman" panose="02020603050405020304" pitchFamily="18" charset="0"/>
              </a:rPr>
              <a:t>viešieji juridiniai asmenys, kurių veiklos vykdymo vieta yra Lietuvos Respublikos teritorijoje;</a:t>
            </a:r>
            <a:endParaRPr lang="lt-LT" sz="1800" dirty="0">
              <a:effectLst/>
              <a:latin typeface="Times New Roman" panose="02020603050405020304" pitchFamily="18" charset="0"/>
              <a:ea typeface="Times New Roman" panose="02020603050405020304" pitchFamily="18" charset="0"/>
            </a:endParaRPr>
          </a:p>
          <a:p>
            <a:pPr algn="just">
              <a:tabLst>
                <a:tab pos="378460" algn="l"/>
              </a:tabLst>
            </a:pPr>
            <a:r>
              <a:rPr lang="lt-LT" sz="1800" dirty="0">
                <a:effectLst/>
                <a:latin typeface="Times New Roman" panose="02020603050405020304" pitchFamily="18" charset="0"/>
                <a:ea typeface="Times New Roman" panose="02020603050405020304" pitchFamily="18" charset="0"/>
              </a:rPr>
              <a:t>- privatūs juridiniai asmenys, kurių veiklos vykdymo vieta yra vietos plėtros strategijos įgyvendinimo teritorijoje; projektų, apimančių Aprašo 2.1.4 papunktyje nurodytas veiklas, partneriai gali būti </a:t>
            </a:r>
            <a:r>
              <a:rPr lang="lt-LT" sz="1800" dirty="0">
                <a:solidFill>
                  <a:srgbClr val="000000"/>
                </a:solidFill>
                <a:effectLst/>
                <a:latin typeface="Times New Roman" panose="02020603050405020304" pitchFamily="18" charset="0"/>
                <a:ea typeface="Times New Roman" panose="02020603050405020304" pitchFamily="18" charset="0"/>
              </a:rPr>
              <a:t>privatūs juridiniai asmenys, kurių veiklos vykdymo vieta yra Lietuvos Respublikos teritorijoje;</a:t>
            </a:r>
            <a:endParaRPr lang="lt-LT" sz="1800" dirty="0">
              <a:effectLst/>
              <a:latin typeface="Times New Roman" panose="02020603050405020304" pitchFamily="18" charset="0"/>
              <a:ea typeface="Times New Roman" panose="02020603050405020304" pitchFamily="18" charset="0"/>
            </a:endParaRPr>
          </a:p>
          <a:p>
            <a:pPr algn="just">
              <a:spcAft>
                <a:spcPts val="600"/>
              </a:spcAft>
              <a:tabLst>
                <a:tab pos="378460" algn="l"/>
              </a:tabLst>
            </a:pPr>
            <a:r>
              <a:rPr lang="lt-LT" sz="1800" dirty="0">
                <a:effectLst/>
                <a:latin typeface="Times New Roman" panose="02020603050405020304" pitchFamily="18" charset="0"/>
                <a:ea typeface="Times New Roman" panose="02020603050405020304" pitchFamily="18" charset="0"/>
              </a:rPr>
              <a:t>- savivaldybės, kurios teritorijoje įgyvendinama vietos plėtros strategija, administracija.</a:t>
            </a:r>
          </a:p>
          <a:p>
            <a:pPr marL="0" indent="0">
              <a:buNone/>
            </a:pPr>
            <a:endParaRPr lang="lt-LT" sz="1800" dirty="0">
              <a:solidFill>
                <a:schemeClr val="tx1"/>
              </a:solidFill>
              <a:effectLst/>
              <a:latin typeface="Times New Roman" panose="02020603050405020304" pitchFamily="18" charset="0"/>
              <a:ea typeface="Calibri" panose="020F0502020204030204" pitchFamily="34" charset="0"/>
            </a:endParaRPr>
          </a:p>
          <a:p>
            <a:pPr marL="0" indent="0">
              <a:buNone/>
            </a:pPr>
            <a:endParaRPr lang="lt-LT" dirty="0">
              <a:solidFill>
                <a:schemeClr val="tx1"/>
              </a:solidFill>
            </a:endParaRPr>
          </a:p>
        </p:txBody>
      </p:sp>
      <p:pic>
        <p:nvPicPr>
          <p:cNvPr id="5" name="Grafinis elementas 4">
            <a:extLst>
              <a:ext uri="{FF2B5EF4-FFF2-40B4-BE49-F238E27FC236}">
                <a16:creationId xmlns:a16="http://schemas.microsoft.com/office/drawing/2014/main" id="{35D613A3-9F74-3C04-5755-58DBFBDC74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3235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DFDF-4889-D6DA-1D92-5C6630C8B6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7D52D48-2918-C73E-337D-54F86662C8FF}"/>
              </a:ext>
            </a:extLst>
          </p:cNvPr>
          <p:cNvSpPr>
            <a:spLocks noGrp="1"/>
          </p:cNvSpPr>
          <p:nvPr>
            <p:ph type="title"/>
          </p:nvPr>
        </p:nvSpPr>
        <p:spPr>
          <a:xfrm>
            <a:off x="838200" y="365125"/>
            <a:ext cx="10515600" cy="1363663"/>
          </a:xfrm>
        </p:spPr>
        <p:txBody>
          <a:bodyPr>
            <a:normAutofit/>
          </a:bodyPr>
          <a:lstStyle/>
          <a:p>
            <a:pPr algn="ctr"/>
            <a:r>
              <a:rPr lang="lt-LT" sz="3200" b="1" dirty="0">
                <a:latin typeface="Times New Roman" panose="02020603050405020304" pitchFamily="18" charset="0"/>
                <a:cs typeface="Times New Roman" panose="02020603050405020304" pitchFamily="18" charset="0"/>
              </a:rPr>
              <a:t>PAPILDOMI REIKALAVIMAI PAREIŠKĖJAMS IR PARTNERIAMS</a:t>
            </a:r>
          </a:p>
        </p:txBody>
      </p:sp>
      <p:sp>
        <p:nvSpPr>
          <p:cNvPr id="3" name="Turinio vietos rezervavimo ženklas 2">
            <a:extLst>
              <a:ext uri="{FF2B5EF4-FFF2-40B4-BE49-F238E27FC236}">
                <a16:creationId xmlns:a16="http://schemas.microsoft.com/office/drawing/2014/main" id="{A81EB0EC-F0C8-8289-7679-0515D007AACA}"/>
              </a:ext>
            </a:extLst>
          </p:cNvPr>
          <p:cNvSpPr>
            <a:spLocks noGrp="1"/>
          </p:cNvSpPr>
          <p:nvPr>
            <p:ph idx="1"/>
          </p:nvPr>
        </p:nvSpPr>
        <p:spPr>
          <a:xfrm>
            <a:off x="838199" y="2000250"/>
            <a:ext cx="10806113" cy="3586163"/>
          </a:xfrm>
        </p:spPr>
        <p:txBody>
          <a:bodyPr>
            <a:normAutofit/>
          </a:bodyPr>
          <a:lstStyle/>
          <a:p>
            <a:pPr algn="just">
              <a:spcBef>
                <a:spcPts val="600"/>
              </a:spcBef>
              <a:tabLst>
                <a:tab pos="504825" algn="l"/>
              </a:tabLst>
            </a:pP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Pareiškėju (projekto vykdytoju) ar partneriu gali būti juridinio asmens filialas ar atstovybė, jeigu tas filialas ar atstovybė veiklą vykdo vietos plėtros strategijos įgyvendinimo teritorijoje.</a:t>
            </a:r>
          </a:p>
          <a:p>
            <a:pPr algn="just">
              <a:spcBef>
                <a:spcPts val="600"/>
              </a:spcBef>
              <a:tabLst>
                <a:tab pos="504825" algn="l"/>
              </a:tabLst>
            </a:pP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PĮP pateikimo administruojančiajai institucijai dieną pareiškėjas turi turėti juridinio asmens statusą ne trumpiau nei 2 metus (šis reikalavimas netaikomas biudžetinėms įstaigoms). </a:t>
            </a:r>
          </a:p>
          <a:p>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Tuo atveju, kai pareiškėjas projektą numato įgyvendinti kartu su partneriu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iais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pareiškėjas PĮP turi pagrįsti partnerio įtraukimo į projektą būtinumą ir iki PĮP pateikimo administruojančiajai institucijai dienos sudaryti su partneriu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iais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jungtinės veiklos sutartį, kurioje būtų nustatytos tarpusavio teisės ir pareigos įgyvendinant projektą.</a:t>
            </a:r>
            <a:endParaRPr lang="lt-LT" sz="20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DB41B5C4-34BC-3D72-0B1C-B0D12C453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47379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41D80-7148-37C6-30F2-535644741BBB}"/>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A52C285-9756-9DBF-6CB9-E4CBEFC0A030}"/>
              </a:ext>
            </a:extLst>
          </p:cNvPr>
          <p:cNvSpPr>
            <a:spLocks noGrp="1"/>
          </p:cNvSpPr>
          <p:nvPr>
            <p:ph type="title"/>
          </p:nvPr>
        </p:nvSpPr>
        <p:spPr>
          <a:xfrm>
            <a:off x="838199" y="365126"/>
            <a:ext cx="10995733" cy="569632"/>
          </a:xfrm>
        </p:spPr>
        <p:txBody>
          <a:bodyPr>
            <a:normAutofit fontScale="90000"/>
          </a:bodyPr>
          <a:lstStyle/>
          <a:p>
            <a:pPr algn="ctr"/>
            <a:br>
              <a:rPr lang="lt-LT" sz="1800" b="1" spc="-20" dirty="0">
                <a:effectLst/>
                <a:latin typeface="Times New Roman" panose="02020603050405020304" pitchFamily="18" charset="0"/>
                <a:ea typeface="Times New Roman" panose="02020603050405020304" pitchFamily="18" charset="0"/>
              </a:rPr>
            </a:br>
            <a:r>
              <a:rPr lang="lt-LT" sz="2700" b="1" spc="-20" dirty="0">
                <a:effectLst/>
                <a:latin typeface="Times New Roman" panose="02020603050405020304" pitchFamily="18" charset="0"/>
                <a:ea typeface="Times New Roman" panose="02020603050405020304" pitchFamily="18" charset="0"/>
              </a:rPr>
              <a:t>PĮP </a:t>
            </a:r>
            <a:r>
              <a:rPr lang="lt-LT" sz="2700" b="1" dirty="0">
                <a:effectLst/>
                <a:latin typeface="Times New Roman" panose="02020603050405020304" pitchFamily="18" charset="0"/>
                <a:ea typeface="Times New Roman" panose="02020603050405020304" pitchFamily="18" charset="0"/>
              </a:rPr>
              <a:t>bendrieji </a:t>
            </a:r>
            <a:r>
              <a:rPr lang="lt-LT" sz="2700" b="1" spc="-28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naudos</a:t>
            </a:r>
            <a:r>
              <a:rPr lang="lt-LT" sz="2700" b="1" spc="-1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ir kokybės</a:t>
            </a:r>
            <a:r>
              <a:rPr lang="lt-LT" sz="2700" b="1" spc="-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vertinimo</a:t>
            </a:r>
            <a:r>
              <a:rPr lang="lt-LT" sz="2700" b="1" spc="-5" dirty="0">
                <a:effectLst/>
                <a:latin typeface="Times New Roman" panose="02020603050405020304" pitchFamily="18" charset="0"/>
                <a:ea typeface="Times New Roman" panose="02020603050405020304" pitchFamily="18" charset="0"/>
              </a:rPr>
              <a:t> </a:t>
            </a:r>
            <a:r>
              <a:rPr lang="lt-LT" sz="2700" b="1" dirty="0">
                <a:effectLst/>
                <a:latin typeface="Times New Roman" panose="02020603050405020304" pitchFamily="18" charset="0"/>
                <a:ea typeface="Times New Roman" panose="02020603050405020304" pitchFamily="18" charset="0"/>
              </a:rPr>
              <a:t>kriterijai </a:t>
            </a:r>
            <a:r>
              <a:rPr lang="lt-LT" sz="1600" b="1" dirty="0">
                <a:effectLst/>
                <a:latin typeface="Times New Roman" panose="02020603050405020304" pitchFamily="18" charset="0"/>
                <a:ea typeface="Times New Roman" panose="02020603050405020304" pitchFamily="18" charset="0"/>
              </a:rPr>
              <a:t>(privalomi visiems pareiškėjams)</a:t>
            </a:r>
            <a:br>
              <a:rPr lang="lt-LT" sz="2700" b="1" dirty="0">
                <a:effectLst/>
                <a:latin typeface="Times New Roman" panose="02020603050405020304" pitchFamily="18" charset="0"/>
                <a:ea typeface="Times New Roman" panose="02020603050405020304" pitchFamily="18" charset="0"/>
              </a:rPr>
            </a:br>
            <a:endParaRPr lang="lt-LT" sz="2700" dirty="0"/>
          </a:p>
        </p:txBody>
      </p:sp>
      <p:graphicFrame>
        <p:nvGraphicFramePr>
          <p:cNvPr id="4" name="Turinio vietos rezervavimo ženklas 3">
            <a:extLst>
              <a:ext uri="{FF2B5EF4-FFF2-40B4-BE49-F238E27FC236}">
                <a16:creationId xmlns:a16="http://schemas.microsoft.com/office/drawing/2014/main" id="{DE381824-303D-95EE-B61F-30EE152BD83F}"/>
              </a:ext>
            </a:extLst>
          </p:cNvPr>
          <p:cNvGraphicFramePr>
            <a:graphicFrameLocks noGrp="1"/>
          </p:cNvGraphicFramePr>
          <p:nvPr>
            <p:ph idx="1"/>
            <p:extLst>
              <p:ext uri="{D42A27DB-BD31-4B8C-83A1-F6EECF244321}">
                <p14:modId xmlns:p14="http://schemas.microsoft.com/office/powerpoint/2010/main" val="1254205301"/>
              </p:ext>
            </p:extLst>
          </p:nvPr>
        </p:nvGraphicFramePr>
        <p:xfrm>
          <a:off x="905521" y="871916"/>
          <a:ext cx="10928411" cy="4771647"/>
        </p:xfrm>
        <a:graphic>
          <a:graphicData uri="http://schemas.openxmlformats.org/drawingml/2006/table">
            <a:tbl>
              <a:tblPr firstRow="1" firstCol="1" lastRow="1" lastCol="1" bandRow="1" bandCol="1">
                <a:tableStyleId>{5C22544A-7EE6-4342-B048-85BDC9FD1C3A}</a:tableStyleId>
              </a:tblPr>
              <a:tblGrid>
                <a:gridCol w="3166417">
                  <a:extLst>
                    <a:ext uri="{9D8B030D-6E8A-4147-A177-3AD203B41FA5}">
                      <a16:colId xmlns:a16="http://schemas.microsoft.com/office/drawing/2014/main" val="3064800886"/>
                    </a:ext>
                  </a:extLst>
                </a:gridCol>
                <a:gridCol w="2600325">
                  <a:extLst>
                    <a:ext uri="{9D8B030D-6E8A-4147-A177-3AD203B41FA5}">
                      <a16:colId xmlns:a16="http://schemas.microsoft.com/office/drawing/2014/main" val="1668949334"/>
                    </a:ext>
                  </a:extLst>
                </a:gridCol>
                <a:gridCol w="1005066">
                  <a:extLst>
                    <a:ext uri="{9D8B030D-6E8A-4147-A177-3AD203B41FA5}">
                      <a16:colId xmlns:a16="http://schemas.microsoft.com/office/drawing/2014/main" val="1595712502"/>
                    </a:ext>
                  </a:extLst>
                </a:gridCol>
                <a:gridCol w="4156603">
                  <a:extLst>
                    <a:ext uri="{9D8B030D-6E8A-4147-A177-3AD203B41FA5}">
                      <a16:colId xmlns:a16="http://schemas.microsoft.com/office/drawing/2014/main" val="3505195630"/>
                    </a:ext>
                  </a:extLst>
                </a:gridCol>
              </a:tblGrid>
              <a:tr h="454313">
                <a:tc gridSpan="4">
                  <a:txBody>
                    <a:bodyPr/>
                    <a:lstStyle/>
                    <a:p>
                      <a:pPr marL="2642235" marR="2637155" algn="ctr">
                        <a:lnSpc>
                          <a:spcPts val="1280"/>
                        </a:lnSpc>
                      </a:pPr>
                      <a:endParaRPr lang="lt-LT" sz="1000" dirty="0">
                        <a:solidFill>
                          <a:schemeClr val="tx2"/>
                        </a:solidFill>
                        <a:effectLst/>
                        <a:latin typeface="Times New Roman" panose="02020603050405020304" pitchFamily="18" charset="0"/>
                        <a:cs typeface="Times New Roman" panose="02020603050405020304" pitchFamily="18" charset="0"/>
                      </a:endParaRPr>
                    </a:p>
                    <a:p>
                      <a:pPr marL="2642235" marR="2637155" algn="ctr">
                        <a:lnSpc>
                          <a:spcPts val="1280"/>
                        </a:lnSpc>
                      </a:pPr>
                      <a:r>
                        <a:rPr lang="lt-LT" sz="1000" dirty="0">
                          <a:solidFill>
                            <a:schemeClr val="tx2"/>
                          </a:solidFill>
                          <a:effectLst/>
                          <a:latin typeface="Times New Roman" panose="02020603050405020304" pitchFamily="18" charset="0"/>
                          <a:cs typeface="Times New Roman" panose="02020603050405020304" pitchFamily="18" charset="0"/>
                        </a:rPr>
                        <a:t>BENDRIEJI</a:t>
                      </a:r>
                      <a:r>
                        <a:rPr lang="lt-LT" sz="1000" spc="-20"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NAUDOS</a:t>
                      </a:r>
                      <a:r>
                        <a:rPr lang="lt-LT" sz="1000" spc="-15"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IR</a:t>
                      </a:r>
                      <a:r>
                        <a:rPr lang="lt-LT" sz="1000" spc="-25"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KOKYBĖS</a:t>
                      </a:r>
                      <a:r>
                        <a:rPr lang="lt-LT" sz="1000" spc="-15" dirty="0">
                          <a:solidFill>
                            <a:schemeClr val="tx2"/>
                          </a:solidFill>
                          <a:effectLst/>
                          <a:latin typeface="Times New Roman" panose="02020603050405020304" pitchFamily="18" charset="0"/>
                          <a:cs typeface="Times New Roman" panose="02020603050405020304" pitchFamily="18" charset="0"/>
                        </a:rPr>
                        <a:t> </a:t>
                      </a:r>
                      <a:r>
                        <a:rPr lang="lt-LT" sz="1000" dirty="0">
                          <a:solidFill>
                            <a:schemeClr val="tx2"/>
                          </a:solidFill>
                          <a:effectLst/>
                          <a:latin typeface="Times New Roman" panose="02020603050405020304" pitchFamily="18" charset="0"/>
                          <a:cs typeface="Times New Roman" panose="02020603050405020304" pitchFamily="18" charset="0"/>
                        </a:rPr>
                        <a:t>KRITERIJAI</a:t>
                      </a:r>
                      <a:endParaRPr lang="lt-LT" sz="1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842336350"/>
                  </a:ext>
                </a:extLst>
              </a:tr>
              <a:tr h="379519">
                <a:tc>
                  <a:txBody>
                    <a:bodyPr/>
                    <a:lstStyle/>
                    <a:p>
                      <a:pPr marL="69850">
                        <a:lnSpc>
                          <a:spcPts val="1255"/>
                        </a:lnSpc>
                      </a:pPr>
                      <a:r>
                        <a:rPr lang="lt-LT" sz="1200" dirty="0">
                          <a:solidFill>
                            <a:schemeClr val="tx2"/>
                          </a:solidFill>
                          <a:effectLst/>
                          <a:latin typeface="Times New Roman" panose="02020603050405020304" pitchFamily="18" charset="0"/>
                          <a:cs typeface="Times New Roman" panose="02020603050405020304" pitchFamily="18" charset="0"/>
                        </a:rPr>
                        <a:t>Kriterijus</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8580">
                        <a:lnSpc>
                          <a:spcPts val="1255"/>
                        </a:lnSpc>
                      </a:pPr>
                      <a:r>
                        <a:rPr lang="lt-LT" sz="1200" dirty="0">
                          <a:solidFill>
                            <a:schemeClr val="tx2"/>
                          </a:solidFill>
                          <a:effectLst/>
                          <a:latin typeface="Times New Roman" panose="02020603050405020304" pitchFamily="18" charset="0"/>
                          <a:cs typeface="Times New Roman" panose="02020603050405020304" pitchFamily="18" charset="0"/>
                        </a:rPr>
                        <a:t>Aprašymas</a:t>
                      </a:r>
                      <a:endParaRPr lang="lt-LT" sz="12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0025" marR="189865" algn="ctr">
                        <a:lnSpc>
                          <a:spcPts val="1255"/>
                        </a:lnSpc>
                      </a:pPr>
                      <a:r>
                        <a:rPr lang="lt-LT" sz="1200">
                          <a:solidFill>
                            <a:schemeClr val="tx2"/>
                          </a:solidFill>
                          <a:effectLst/>
                          <a:latin typeface="Times New Roman" panose="02020603050405020304" pitchFamily="18" charset="0"/>
                          <a:cs typeface="Times New Roman" panose="02020603050405020304" pitchFamily="18" charset="0"/>
                        </a:rPr>
                        <a:t>Balų</a:t>
                      </a:r>
                      <a:r>
                        <a:rPr lang="lt-LT" sz="1200" spc="-10">
                          <a:solidFill>
                            <a:schemeClr val="tx2"/>
                          </a:solidFill>
                          <a:effectLst/>
                          <a:latin typeface="Times New Roman" panose="02020603050405020304" pitchFamily="18" charset="0"/>
                          <a:cs typeface="Times New Roman" panose="02020603050405020304" pitchFamily="18" charset="0"/>
                        </a:rPr>
                        <a:t> </a:t>
                      </a:r>
                      <a:r>
                        <a:rPr lang="lt-LT" sz="1200">
                          <a:solidFill>
                            <a:schemeClr val="tx2"/>
                          </a:solidFill>
                          <a:effectLst/>
                          <a:latin typeface="Times New Roman" panose="02020603050405020304" pitchFamily="18" charset="0"/>
                          <a:cs typeface="Times New Roman" panose="02020603050405020304" pitchFamily="18" charset="0"/>
                        </a:rPr>
                        <a:t>skaičius</a:t>
                      </a:r>
                      <a:endParaRPr lang="lt-LT" sz="12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850">
                        <a:lnSpc>
                          <a:spcPts val="1255"/>
                        </a:lnSpc>
                      </a:pPr>
                      <a:r>
                        <a:rPr lang="lt-LT" sz="1200" dirty="0">
                          <a:solidFill>
                            <a:schemeClr val="tx2"/>
                          </a:solidFill>
                          <a:effectLst/>
                          <a:latin typeface="Times New Roman" panose="02020603050405020304" pitchFamily="18" charset="0"/>
                          <a:cs typeface="Times New Roman" panose="02020603050405020304" pitchFamily="18" charset="0"/>
                        </a:rPr>
                        <a:t>Pagrindimas</a:t>
                      </a:r>
                    </a:p>
                    <a:p>
                      <a:pPr>
                        <a:lnSpc>
                          <a:spcPct val="107000"/>
                        </a:lnSpc>
                      </a:pPr>
                      <a:r>
                        <a:rPr lang="lt-LT" sz="1200" dirty="0">
                          <a:solidFill>
                            <a:schemeClr val="tx2"/>
                          </a:solidFill>
                          <a:effectLst/>
                          <a:latin typeface="Times New Roman" panose="02020603050405020304" pitchFamily="18" charset="0"/>
                          <a:cs typeface="Times New Roman" panose="02020603050405020304" pitchFamily="18" charset="0"/>
                        </a:rPr>
                        <a:t> </a:t>
                      </a:r>
                    </a:p>
                  </a:txBody>
                  <a:tcPr marL="0" marR="0" marT="0" marB="0"/>
                </a:tc>
                <a:extLst>
                  <a:ext uri="{0D108BD9-81ED-4DB2-BD59-A6C34878D82A}">
                    <a16:rowId xmlns:a16="http://schemas.microsoft.com/office/drawing/2014/main" val="3117195307"/>
                  </a:ext>
                </a:extLst>
              </a:tr>
              <a:tr h="1551802">
                <a:tc>
                  <a:txBody>
                    <a:bodyPr/>
                    <a:lstStyle/>
                    <a:p>
                      <a:pPr marL="69850" marR="193040" algn="just">
                        <a:lnSpc>
                          <a:spcPct val="107000"/>
                        </a:lnSpc>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Projektas įgyvendinamas su</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socialiniais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partneriais</a:t>
                      </a:r>
                      <a:r>
                        <a:rPr lang="lt-LT" sz="1000" spc="-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ir/ar</a:t>
                      </a:r>
                      <a:r>
                        <a:rPr lang="lt-LT" sz="1000" spc="-2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NVO</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3505" marR="7239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Projektas yra įgyvendinamas su</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socialiniais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partneriais</a:t>
                      </a:r>
                      <a:r>
                        <a:rPr lang="lt-LT" sz="1000" spc="-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ir/ar</a:t>
                      </a:r>
                      <a:r>
                        <a:rPr lang="lt-LT" sz="1000" spc="-2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NVO</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pateikia</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kompiuterio ekrano nuotraukas ar VĮ Registrų centro išrašą ar kitus lygiaverčius dokumentus, įrodančius reikalaujamą Projekto vykdytojo ar partnerio statusą. </a:t>
                      </a:r>
                    </a:p>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Jei pareiškėjas nėra NVO ar socialinis partneris, jis projekto įgyvendinimo plane nurodo partnerius ir aiškiai aprašo,</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kodėl</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tokie</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partneriai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pasirinkti,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kokias</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veiklas</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vykdys </a:t>
                      </a:r>
                      <a:r>
                        <a:rPr lang="lt-LT" sz="1000" spc="-2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projekte ir/ar kokia pridėtinė jų vertė, pateikia jungtinės veiklos su šiais partneriais sutartis. </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u="sng"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šį kriterijų privaloma atitikti visiems pareiškėjams.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p>
                  </a:txBody>
                  <a:tcPr marL="0" marR="0" marT="0" marB="0"/>
                </a:tc>
                <a:extLst>
                  <a:ext uri="{0D108BD9-81ED-4DB2-BD59-A6C34878D82A}">
                    <a16:rowId xmlns:a16="http://schemas.microsoft.com/office/drawing/2014/main" val="3544016317"/>
                  </a:ext>
                </a:extLst>
              </a:tr>
              <a:tr h="2318120">
                <a:tc>
                  <a:txBody>
                    <a:bodyPr/>
                    <a:lstStyle/>
                    <a:p>
                      <a:pPr marL="81915" marR="7620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Projektu sprendžiama Jonavos miesto vietos plėtros strategijoje 2023–2029 m.</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problema(-</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projekto įgyvendinimo plane</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spc="-2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nurodytas projekto tikslas ir</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planuojamos</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veiklos/veiksmai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atitinka Strategijos</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1.2.1 veiksmą „Darbinių įgūdžių netekusių asmenų reintegracija į darbo rinką “</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68580" marR="26924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Projektu yra sprendžiama Jonavos miesto vietos plėtros strategijoje 2023–2029 m.</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nurodyta</a:t>
                      </a:r>
                      <a:r>
                        <a:rPr lang="lt-LT" sz="1000" spc="-2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problema (-</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 tikslas ir</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planuojamos</a:t>
                      </a:r>
                      <a:r>
                        <a:rPr lang="lt-LT" sz="1000" spc="-1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veiklos/veiksmai</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atitinka Strategijos</a:t>
                      </a:r>
                      <a:r>
                        <a:rPr lang="lt-LT" sz="1000" spc="-1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1.2.1 veiksmą.</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8580" marR="26924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8580" marR="269240"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200025" marR="188595" algn="ctr">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tc>
                  <a:txBody>
                    <a:bodyPr/>
                    <a:lstStyle/>
                    <a:p>
                      <a:pPr marL="104775" marR="159385" algn="just">
                        <a:lnSpc>
                          <a:spcPct val="107000"/>
                        </a:lnSpc>
                        <a:spcAft>
                          <a:spcPts val="0"/>
                        </a:spcAft>
                      </a:pP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aiškiai aprašyti priežastis, lėmusias projekto įgyvendinimą, aiškiai nurodyti, kokia problema(-</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projektu būtų sprendžiama (-</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os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(pacituojant konkrečią problemą iš Jonavos miesto vietos plėtros strategijos 2023-2029 m.) ir </a:t>
                      </a:r>
                      <a:r>
                        <a:rPr lang="lt-LT" sz="1000" spc="-23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kaip projektas</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savo tikslu ir veiklomis/veiksmais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prisidės</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prie</a:t>
                      </a:r>
                      <a:r>
                        <a:rPr lang="lt-LT" sz="1000" spc="-5"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Strategijos </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1.2.1 veiksmo įgyvendinimo, kokie laukiami rezultatai. Projekte privalo būti numatytos darbinių, socialinių įgūdžių suteikimo, motyvavimo veiklos, padėsiančios dalyviams </a:t>
                      </a:r>
                      <a:r>
                        <a:rPr lang="lt-LT" sz="1000" dirty="0" err="1">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reintegruotis</a:t>
                      </a:r>
                      <a:r>
                        <a:rPr lang="lt-LT" sz="10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į darbo rinką.</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104775" marR="159385" algn="just">
                        <a:lnSpc>
                          <a:spcPct val="107000"/>
                        </a:lnSpc>
                        <a:spcAft>
                          <a:spcPts val="0"/>
                        </a:spcAft>
                      </a:pPr>
                      <a:r>
                        <a:rPr lang="lt-LT" sz="1000" u="sng"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šį kriterijų privaloma atitikti visiems pareiškėjams.</a:t>
                      </a:r>
                      <a:endParaRPr lang="lt-LT" sz="1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3876385046"/>
                  </a:ext>
                </a:extLst>
              </a:tr>
            </a:tbl>
          </a:graphicData>
        </a:graphic>
      </p:graphicFrame>
      <p:pic>
        <p:nvPicPr>
          <p:cNvPr id="5" name="Grafinis elementas 4">
            <a:extLst>
              <a:ext uri="{FF2B5EF4-FFF2-40B4-BE49-F238E27FC236}">
                <a16:creationId xmlns:a16="http://schemas.microsoft.com/office/drawing/2014/main" id="{4B1033C0-87C2-777B-DEDD-DB42994E0F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Rectangle 1">
            <a:extLst>
              <a:ext uri="{FF2B5EF4-FFF2-40B4-BE49-F238E27FC236}">
                <a16:creationId xmlns:a16="http://schemas.microsoft.com/office/drawing/2014/main" id="{7DEACC48-829D-28F1-794D-E9195C777119}"/>
              </a:ext>
            </a:extLst>
          </p:cNvPr>
          <p:cNvSpPr>
            <a:spLocks noChangeArrowheads="1"/>
          </p:cNvSpPr>
          <p:nvPr/>
        </p:nvSpPr>
        <p:spPr bwMode="auto">
          <a:xfrm>
            <a:off x="2406650" y="1708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t-LT" altLang="lt-LT" sz="1800" b="0" i="0" u="none" strike="noStrike" cap="none" normalizeH="0" baseline="0">
                <a:ln>
                  <a:noFill/>
                </a:ln>
                <a:solidFill>
                  <a:schemeClr val="tx1"/>
                </a:solidFill>
                <a:effectLst/>
                <a:latin typeface="Arial" panose="020B0604020202020204" pitchFamily="34" charset="0"/>
              </a:rPr>
            </a:br>
            <a:endParaRPr kumimoji="0" lang="lt-LT" altLang="lt-L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238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85084-A522-5956-020D-3B733290F1E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29231D2-7E0A-83A3-64B6-7EA445A65ECA}"/>
              </a:ext>
            </a:extLst>
          </p:cNvPr>
          <p:cNvSpPr>
            <a:spLocks noGrp="1"/>
          </p:cNvSpPr>
          <p:nvPr>
            <p:ph type="title"/>
          </p:nvPr>
        </p:nvSpPr>
        <p:spPr>
          <a:xfrm>
            <a:off x="838200" y="365125"/>
            <a:ext cx="10871446" cy="700195"/>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prioritetiniai</a:t>
            </a:r>
            <a:r>
              <a:rPr lang="lt-LT" sz="3200" b="1" dirty="0">
                <a:effectLst/>
                <a:latin typeface="Times New Roman" panose="02020603050405020304" pitchFamily="18" charset="0"/>
                <a:ea typeface="Times New Roman" panose="02020603050405020304" pitchFamily="18" charset="0"/>
              </a:rPr>
              <a:t> </a:t>
            </a:r>
            <a:r>
              <a:rPr lang="lt-LT" sz="3200" b="1" spc="-28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naudos</a:t>
            </a:r>
            <a:r>
              <a:rPr lang="lt-LT" sz="3200" b="1" spc="-1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ir kokybės</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vertinimo</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kriterijai (1)</a:t>
            </a:r>
            <a:endParaRPr lang="lt-LT" sz="3200" dirty="0"/>
          </a:p>
        </p:txBody>
      </p:sp>
      <p:pic>
        <p:nvPicPr>
          <p:cNvPr id="5" name="Grafinis elementas 4">
            <a:extLst>
              <a:ext uri="{FF2B5EF4-FFF2-40B4-BE49-F238E27FC236}">
                <a16:creationId xmlns:a16="http://schemas.microsoft.com/office/drawing/2014/main" id="{C165259E-6BA8-B063-EEDF-C186400F1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3" name="Lentelė 2">
            <a:extLst>
              <a:ext uri="{FF2B5EF4-FFF2-40B4-BE49-F238E27FC236}">
                <a16:creationId xmlns:a16="http://schemas.microsoft.com/office/drawing/2014/main" id="{54B8FE8C-B148-422B-8E5C-92773EA2C944}"/>
              </a:ext>
            </a:extLst>
          </p:cNvPr>
          <p:cNvGraphicFramePr>
            <a:graphicFrameLocks noGrp="1"/>
          </p:cNvGraphicFramePr>
          <p:nvPr>
            <p:extLst>
              <p:ext uri="{D42A27DB-BD31-4B8C-83A1-F6EECF244321}">
                <p14:modId xmlns:p14="http://schemas.microsoft.com/office/powerpoint/2010/main" val="273841227"/>
              </p:ext>
            </p:extLst>
          </p:nvPr>
        </p:nvGraphicFramePr>
        <p:xfrm>
          <a:off x="1044698" y="1044146"/>
          <a:ext cx="10664948" cy="5029200"/>
        </p:xfrm>
        <a:graphic>
          <a:graphicData uri="http://schemas.openxmlformats.org/drawingml/2006/table">
            <a:tbl>
              <a:tblPr firstRow="1" firstCol="1" bandRow="1">
                <a:tableStyleId>{5C22544A-7EE6-4342-B048-85BDC9FD1C3A}</a:tableStyleId>
              </a:tblPr>
              <a:tblGrid>
                <a:gridCol w="984127">
                  <a:extLst>
                    <a:ext uri="{9D8B030D-6E8A-4147-A177-3AD203B41FA5}">
                      <a16:colId xmlns:a16="http://schemas.microsoft.com/office/drawing/2014/main" val="417513744"/>
                    </a:ext>
                  </a:extLst>
                </a:gridCol>
                <a:gridCol w="3383897">
                  <a:extLst>
                    <a:ext uri="{9D8B030D-6E8A-4147-A177-3AD203B41FA5}">
                      <a16:colId xmlns:a16="http://schemas.microsoft.com/office/drawing/2014/main" val="3012431510"/>
                    </a:ext>
                  </a:extLst>
                </a:gridCol>
                <a:gridCol w="2520311">
                  <a:extLst>
                    <a:ext uri="{9D8B030D-6E8A-4147-A177-3AD203B41FA5}">
                      <a16:colId xmlns:a16="http://schemas.microsoft.com/office/drawing/2014/main" val="2458306987"/>
                    </a:ext>
                  </a:extLst>
                </a:gridCol>
                <a:gridCol w="1092154">
                  <a:extLst>
                    <a:ext uri="{9D8B030D-6E8A-4147-A177-3AD203B41FA5}">
                      <a16:colId xmlns:a16="http://schemas.microsoft.com/office/drawing/2014/main" val="3859091664"/>
                    </a:ext>
                  </a:extLst>
                </a:gridCol>
                <a:gridCol w="2684459">
                  <a:extLst>
                    <a:ext uri="{9D8B030D-6E8A-4147-A177-3AD203B41FA5}">
                      <a16:colId xmlns:a16="http://schemas.microsoft.com/office/drawing/2014/main" val="2469475051"/>
                    </a:ext>
                  </a:extLst>
                </a:gridCol>
              </a:tblGrid>
              <a:tr h="734063">
                <a:tc rowSpan="4">
                  <a:txBody>
                    <a:bodyPr/>
                    <a:lstStyle/>
                    <a:p>
                      <a:r>
                        <a:rPr lang="lt-LT" sz="12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3.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4">
                  <a:txBody>
                    <a:bodyPr/>
                    <a:lstStyle/>
                    <a:p>
                      <a:pPr marR="76200" algn="just">
                        <a:tabLst>
                          <a:tab pos="1731645" algn="l"/>
                        </a:tabLst>
                      </a:pPr>
                      <a:r>
                        <a:rPr lang="lt-LT" sz="9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iš tikslinės grupės (tikslinė grupė- darbingi gyventojai (Aprašo 2.1.2.1.5 papunktyje nurodytos praktinių įgūdžių įgijimo, ugdymo darbo vietoje pagal savanoriškos praktikos sutartį, veiklos vykdymo atveju – ne vyresni nei 29 metų darbingi gyventojai), kurie yra ekonomiškai neaktyvūs asmenys ir (arba) bedarbiai (netaikoma neformalaus profesinio mokymo ir praktinių darbo įgūdžių įgijimo, ugdymo darbo vietoje veiklų vykdymo atveju)) skaičius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a:tabLst>
                          <a:tab pos="1731645" algn="l"/>
                        </a:tabLst>
                      </a:pPr>
                      <a:r>
                        <a:rPr lang="lt-LT" sz="9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a:tabLst>
                          <a:tab pos="1731645" algn="l"/>
                        </a:tabLst>
                      </a:pPr>
                      <a:r>
                        <a:rPr lang="lt-LT" sz="9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skaičius yra  7 asmenys (privalomas minimalus dalyvių skaičius)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4">
                  <a:txBody>
                    <a:bodyPr/>
                    <a:lstStyle/>
                    <a:p>
                      <a:pPr marR="69215"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nurodyti projekto veiklų dalyvių skaičių iš tikslinės grupės, jį aiškiai aprašyti, kodėl tokie skaičiai pasirinkti, kokiose veiklose dalyvaus asmenys. Šis rodiklis turi būti pasiektas projekto įgyvendinimo metu.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R="69215"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Jei tikslinė grupė projekto įgyvendinimo plano teikimo momentu yra sukomplektuota, pareiškėjas kartu su projekto įgyvendinimo planu pateikia dokumentus, įrodančius projekto dalyvių priklausymą tikslinei grupei. Jei tikslinė grupė projekto įgyvendinimo plano teikimo momentu nesukomplektuota, dokumentus, įrodančius dalyvių priklausymą nurodytai tikslinei grupei, pareiškėjas pateikia projekto įgyvendinimo metu ir apie tokį ketinimą nurodo projekto įgyvendinimo plane.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9850" marR="159385" algn="just">
                        <a:spcAft>
                          <a:spcPts val="0"/>
                        </a:spcAft>
                      </a:pPr>
                      <a:r>
                        <a:rPr lang="lt-LT" sz="1000" u="sng"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pareiškėjai privalo atitikti šį kriterijų surinkdami bent minimalų balų skaičių (5 balus).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marL="69850" marR="159385" algn="just">
                        <a:spcAft>
                          <a:spcPts val="0"/>
                        </a:spcAft>
                      </a:pPr>
                      <a:r>
                        <a:rPr lang="lt-LT" sz="1000" u="none" strike="noStrike"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90502582"/>
                  </a:ext>
                </a:extLst>
              </a:tr>
              <a:tr h="679241">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skaičius yra  nuo 8 asmenų iki 10 asmenų</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3648921618"/>
                  </a:ext>
                </a:extLst>
              </a:tr>
              <a:tr h="666207">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skaičius yra  nuo 11 asmenų iki 15 asmenų</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3114049154"/>
                  </a:ext>
                </a:extLst>
              </a:tr>
              <a:tr h="976856">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Planuojamas projekto veiklų dalyvių skaičius yra  ne mažiau kaip 16 asmenų</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30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2536103719"/>
                  </a:ext>
                </a:extLst>
              </a:tr>
              <a:tr h="236873">
                <a:tc rowSpan="4">
                  <a:txBody>
                    <a:bodyPr/>
                    <a:lstStyle/>
                    <a:p>
                      <a:r>
                        <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4.</a:t>
                      </a:r>
                    </a:p>
                  </a:txBody>
                  <a:tcPr marL="68580" marR="68580" marT="0" marB="0"/>
                </a:tc>
                <a:tc rowSpan="4">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Veiklų vykdymo (kursų/seminarų/mokymų/</a:t>
                      </a:r>
                      <a:r>
                        <a:rPr lang="lt-LT" sz="12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praktinių darbo įgūdžių įgijimo,</a:t>
                      </a:r>
                      <a:r>
                        <a:rPr lang="lt-LT" sz="12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ugdymo darbo vietoje/</a:t>
                      </a:r>
                      <a:r>
                        <a:rPr lang="lt-LT" sz="12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informavimo/konsultavimo/tarpininkavimo ar kita pagalba pagal</a:t>
                      </a:r>
                      <a:r>
                        <a:rPr lang="lt-LT" sz="1100" i="1"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000" kern="1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Aprašo 2.1.2 p. veiklas</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reguliarumas/intensyvumas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Nereguliarus veiklų vykdymas (1 kartą per mėnesį ir rečiau)</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4">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turi aprašyti planuojamas veiklas, aiškiai nurodant veiklų pavadinimus, kaip dažnai dalyviams bus organizuojamos veiklos, kiek dalyvių atitinkamose veiklose dalyvaus.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lt-LT" sz="1000" u="sng"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jei bus įgyvendinamos kelios skirtingos veiklos, tai pakanka, kad bent vienos veiklos ciklas atitiktų nurodytą reikalavimą. Atskirų (skirtingų) veiklų reguliarumas nebus sudedamas. Balai bus suteikiami atsižvelgiant į dažniausiai atliekamos veiklos kartotinumą.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99181305"/>
                  </a:ext>
                </a:extLst>
              </a:tr>
              <a:tr h="236873">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Nereguliarus veiklų vykdymas (2-3 kartus per mėnesį)</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657746381"/>
                  </a:ext>
                </a:extLst>
              </a:tr>
              <a:tr h="236873">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Iš dalies reguliarus veiklų vykdymas 1 kartą per savaitę</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1060644621"/>
                  </a:ext>
                </a:extLst>
              </a:tr>
              <a:tr h="556654">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Reguliarus veiklų vykdymas 2 ir daugiau kartų per savaitę</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20</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232142276"/>
                  </a:ext>
                </a:extLst>
              </a:tr>
            </a:tbl>
          </a:graphicData>
        </a:graphic>
      </p:graphicFrame>
      <p:sp>
        <p:nvSpPr>
          <p:cNvPr id="7" name="Rectangle 1">
            <a:extLst>
              <a:ext uri="{FF2B5EF4-FFF2-40B4-BE49-F238E27FC236}">
                <a16:creationId xmlns:a16="http://schemas.microsoft.com/office/drawing/2014/main" id="{D9E916F2-CD54-4C22-B750-150FA787F63D}"/>
              </a:ext>
            </a:extLst>
          </p:cNvPr>
          <p:cNvSpPr>
            <a:spLocks noChangeArrowheads="1"/>
          </p:cNvSpPr>
          <p:nvPr/>
        </p:nvSpPr>
        <p:spPr bwMode="auto">
          <a:xfrm>
            <a:off x="4151313"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t-LT" altLang="lt-LT" sz="1800" b="0" i="0" u="none" strike="noStrike" cap="none" normalizeH="0" baseline="0">
                <a:ln>
                  <a:noFill/>
                </a:ln>
                <a:solidFill>
                  <a:schemeClr val="tx1"/>
                </a:solidFill>
                <a:effectLst/>
                <a:latin typeface="Arial" panose="020B0604020202020204" pitchFamily="34" charset="0"/>
              </a:rPr>
            </a:br>
            <a:endParaRPr kumimoji="0" lang="lt-LT" altLang="lt-LT" sz="1800" b="0" i="0" u="none" strike="noStrike" cap="none" normalizeH="0" baseline="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FEB503C4-C812-4045-AA9A-96A276984CC8}"/>
              </a:ext>
            </a:extLst>
          </p:cNvPr>
          <p:cNvSpPr>
            <a:spLocks noChangeArrowheads="1"/>
          </p:cNvSpPr>
          <p:nvPr/>
        </p:nvSpPr>
        <p:spPr bwMode="auto">
          <a:xfrm>
            <a:off x="4151313" y="1925250"/>
            <a:ext cx="3032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200" b="0" i="0" u="sng" strike="noStrike" cap="none" normalizeH="0" baseline="3000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a:t>
            </a:r>
            <a:r>
              <a:rPr kumimoji="0" lang="lt-LT" altLang="lt-LT" sz="1200" b="0" i="0" u="sng" strike="noStrike" cap="none" normalizeH="0" baseline="30000" dirty="0" bmk="">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4"/>
              </a:rPr>
              <a:t>1]</a:t>
            </a:r>
            <a:endParaRPr kumimoji="0" lang="lt-LT" altLang="lt-L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5551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4BC70-5ADA-2D46-5EC0-6D1A70DE2FF1}"/>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81063A6-0563-034B-804B-AE4C5D2063C7}"/>
              </a:ext>
            </a:extLst>
          </p:cNvPr>
          <p:cNvSpPr>
            <a:spLocks noGrp="1"/>
          </p:cNvSpPr>
          <p:nvPr>
            <p:ph type="title"/>
          </p:nvPr>
        </p:nvSpPr>
        <p:spPr>
          <a:xfrm>
            <a:off x="838200" y="365126"/>
            <a:ext cx="10515600" cy="673562"/>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prioritetiniai</a:t>
            </a:r>
            <a:r>
              <a:rPr lang="lt-LT" sz="3200" b="1" dirty="0">
                <a:effectLst/>
                <a:latin typeface="Times New Roman" panose="02020603050405020304" pitchFamily="18" charset="0"/>
                <a:ea typeface="Times New Roman" panose="02020603050405020304" pitchFamily="18" charset="0"/>
              </a:rPr>
              <a:t> </a:t>
            </a:r>
            <a:r>
              <a:rPr lang="lt-LT" sz="3200" b="1" spc="-28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naudos</a:t>
            </a:r>
            <a:r>
              <a:rPr lang="lt-LT" sz="3200" b="1" spc="-1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ir kokybės</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vertinimo</a:t>
            </a:r>
            <a:r>
              <a:rPr lang="lt-LT" sz="3200" b="1" spc="-5" dirty="0">
                <a:effectLst/>
                <a:latin typeface="Times New Roman" panose="02020603050405020304" pitchFamily="18" charset="0"/>
                <a:ea typeface="Times New Roman" panose="02020603050405020304" pitchFamily="18" charset="0"/>
              </a:rPr>
              <a:t> </a:t>
            </a:r>
            <a:r>
              <a:rPr lang="lt-LT" sz="3200" b="1" dirty="0">
                <a:effectLst/>
                <a:latin typeface="Times New Roman" panose="02020603050405020304" pitchFamily="18" charset="0"/>
                <a:ea typeface="Times New Roman" panose="02020603050405020304" pitchFamily="18" charset="0"/>
              </a:rPr>
              <a:t>kriterijai (2)</a:t>
            </a:r>
            <a:endParaRPr lang="lt-LT" sz="3200" dirty="0"/>
          </a:p>
        </p:txBody>
      </p:sp>
      <p:pic>
        <p:nvPicPr>
          <p:cNvPr id="5" name="Grafinis elementas 4">
            <a:extLst>
              <a:ext uri="{FF2B5EF4-FFF2-40B4-BE49-F238E27FC236}">
                <a16:creationId xmlns:a16="http://schemas.microsoft.com/office/drawing/2014/main" id="{900ED027-3E31-9220-2539-EF00F46E1D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8" name="Turinio vietos rezervavimo ženklas 7">
            <a:extLst>
              <a:ext uri="{FF2B5EF4-FFF2-40B4-BE49-F238E27FC236}">
                <a16:creationId xmlns:a16="http://schemas.microsoft.com/office/drawing/2014/main" id="{A9D9AC0F-6822-8422-478A-BF3B14A9307F}"/>
              </a:ext>
            </a:extLst>
          </p:cNvPr>
          <p:cNvGraphicFramePr>
            <a:graphicFrameLocks noGrp="1"/>
          </p:cNvGraphicFramePr>
          <p:nvPr>
            <p:ph idx="1"/>
            <p:extLst>
              <p:ext uri="{D42A27DB-BD31-4B8C-83A1-F6EECF244321}">
                <p14:modId xmlns:p14="http://schemas.microsoft.com/office/powerpoint/2010/main" val="310555745"/>
              </p:ext>
            </p:extLst>
          </p:nvPr>
        </p:nvGraphicFramePr>
        <p:xfrm>
          <a:off x="964199" y="561991"/>
          <a:ext cx="10875146" cy="2925737"/>
        </p:xfrm>
        <a:graphic>
          <a:graphicData uri="http://schemas.openxmlformats.org/drawingml/2006/table">
            <a:tbl>
              <a:tblPr firstRow="1" firstCol="1" bandRow="1">
                <a:tableStyleId>{5C22544A-7EE6-4342-B048-85BDC9FD1C3A}</a:tableStyleId>
              </a:tblPr>
              <a:tblGrid>
                <a:gridCol w="1307514">
                  <a:extLst>
                    <a:ext uri="{9D8B030D-6E8A-4147-A177-3AD203B41FA5}">
                      <a16:colId xmlns:a16="http://schemas.microsoft.com/office/drawing/2014/main" val="2457886312"/>
                    </a:ext>
                  </a:extLst>
                </a:gridCol>
                <a:gridCol w="2092633">
                  <a:extLst>
                    <a:ext uri="{9D8B030D-6E8A-4147-A177-3AD203B41FA5}">
                      <a16:colId xmlns:a16="http://schemas.microsoft.com/office/drawing/2014/main" val="2207179474"/>
                    </a:ext>
                  </a:extLst>
                </a:gridCol>
                <a:gridCol w="2530136">
                  <a:extLst>
                    <a:ext uri="{9D8B030D-6E8A-4147-A177-3AD203B41FA5}">
                      <a16:colId xmlns:a16="http://schemas.microsoft.com/office/drawing/2014/main" val="156627378"/>
                    </a:ext>
                  </a:extLst>
                </a:gridCol>
                <a:gridCol w="1429305">
                  <a:extLst>
                    <a:ext uri="{9D8B030D-6E8A-4147-A177-3AD203B41FA5}">
                      <a16:colId xmlns:a16="http://schemas.microsoft.com/office/drawing/2014/main" val="3554616907"/>
                    </a:ext>
                  </a:extLst>
                </a:gridCol>
                <a:gridCol w="3515558">
                  <a:extLst>
                    <a:ext uri="{9D8B030D-6E8A-4147-A177-3AD203B41FA5}">
                      <a16:colId xmlns:a16="http://schemas.microsoft.com/office/drawing/2014/main" val="4248757289"/>
                    </a:ext>
                  </a:extLst>
                </a:gridCol>
              </a:tblGrid>
              <a:tr h="433067">
                <a:tc rowSpan="4">
                  <a:txBody>
                    <a:bodyPr/>
                    <a:lstStyle/>
                    <a:p>
                      <a:r>
                        <a:rPr lang="lt-LT" sz="1200" b="0" kern="100" dirty="0">
                          <a:solidFill>
                            <a:schemeClr val="tx2"/>
                          </a:solidFill>
                          <a:effectLst/>
                          <a:latin typeface="Times New Roman" panose="02020603050405020304" pitchFamily="18" charset="0"/>
                          <a:cs typeface="Times New Roman" panose="02020603050405020304" pitchFamily="18" charset="0"/>
                        </a:rPr>
                        <a:t>5.</a:t>
                      </a:r>
                      <a:endParaRPr lang="lt-LT" sz="1200" b="0" kern="1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48" marR="29048" marT="0" marB="0"/>
                </a:tc>
                <a:tc rowSpan="4">
                  <a:txBody>
                    <a:bodyPr/>
                    <a:lstStyle/>
                    <a:p>
                      <a:pPr algn="just"/>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Savanorių įtraukimas į projekto veiklų vykdymą</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savanoriai neįtraukiami</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rowSpan="4">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Pareiškėjas aiškiai nurodo, kiek savanorių bus</a:t>
                      </a:r>
                      <a:r>
                        <a:rPr lang="lt-LT" sz="100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pritraukiama</a:t>
                      </a:r>
                      <a:r>
                        <a:rPr lang="lt-LT" sz="1000" kern="100" spc="-2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projekto</a:t>
                      </a:r>
                      <a:r>
                        <a:rPr lang="lt-LT" sz="100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veiklų</a:t>
                      </a:r>
                      <a:r>
                        <a:rPr lang="lt-LT" sz="100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vykdymui</a:t>
                      </a:r>
                      <a:r>
                        <a:rPr lang="lt-LT" sz="1000" kern="1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a:t>
                      </a:r>
                      <a:r>
                        <a:rPr lang="lt-LT" sz="100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aiškiai aprašo</a:t>
                      </a:r>
                      <a:r>
                        <a:rPr lang="lt-LT" sz="100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jų</a:t>
                      </a:r>
                      <a:r>
                        <a:rPr lang="lt-LT" sz="100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funkcijas,</a:t>
                      </a:r>
                      <a:r>
                        <a:rPr lang="lt-LT" sz="1000" kern="100" spc="-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vykdomas</a:t>
                      </a:r>
                      <a:r>
                        <a:rPr lang="lt-LT" sz="1000" kern="100" spc="-1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veiklas,</a:t>
                      </a:r>
                      <a:r>
                        <a:rPr lang="lt-LT" sz="100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atsakomybes</a:t>
                      </a:r>
                      <a:r>
                        <a:rPr lang="lt-LT" sz="1000" kern="100" spc="-1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ir </a:t>
                      </a:r>
                      <a:r>
                        <a:rPr lang="lt-LT" sz="1000" kern="100" spc="-235">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poreikį. Taip pat privaloma pateikti pasirašytas sutartis/preliminarias sutartis/ketinimų protokolus su projekto savanoriais dėl savanoriškos veiklos projekte.</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pPr algn="just"/>
                      <a:r>
                        <a:rPr lang="lt-LT" sz="1000" u="sng"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Pastaba: bedarbių ir ekonomiškai neaktyvių asmenų priėmimas vykdyti savanorišką veiklą, įgyvendinant Aprašo 2.1.2.1.3 papunktį, nebus laikomas atitinkančiu šį naudos ir kokybės vertinimo kriterijų.</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53515866"/>
                  </a:ext>
                </a:extLst>
              </a:tr>
              <a:tr h="824320">
                <a:tc vMerge="1">
                  <a:txBody>
                    <a:bodyPr/>
                    <a:lstStyle/>
                    <a:p>
                      <a:endParaRPr lang="lt-LT"/>
                    </a:p>
                  </a:txBody>
                  <a:tcPr/>
                </a:tc>
                <a:tc vMerge="1">
                  <a:txBody>
                    <a:bodyPr/>
                    <a:lstStyle/>
                    <a:p>
                      <a:endParaRPr lang="lt-LT"/>
                    </a:p>
                  </a:txBody>
                  <a:tcPr/>
                </a:tc>
                <a:tc>
                  <a:txBody>
                    <a:bodyPr/>
                    <a:lstStyle/>
                    <a:p>
                      <a:pPr algn="just"/>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įtrauktas ne mažiau kaip 1 savanoris ir ne daugiau kaip 2 savanoriai ir jo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5</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3531497730"/>
                  </a:ext>
                </a:extLst>
              </a:tr>
              <a:tr h="659456">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įtraukti ne mažiau kaip 3 savanoriai ir ne daugiau kaip 4 savanoriai ir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1020944394"/>
                  </a:ext>
                </a:extLst>
              </a:tr>
              <a:tr h="494592">
                <a:tc vMerge="1">
                  <a:txBody>
                    <a:bodyPr/>
                    <a:lstStyle/>
                    <a:p>
                      <a:endParaRPr lang="lt-LT"/>
                    </a:p>
                  </a:txBody>
                  <a:tcPr/>
                </a:tc>
                <a:tc vMerge="1">
                  <a:txBody>
                    <a:bodyPr/>
                    <a:lstStyle/>
                    <a:p>
                      <a:endParaRPr lang="lt-LT"/>
                    </a:p>
                  </a:txBody>
                  <a:tcPr/>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Į projekto veiklų vykdymą įtraukti ne mažiau kaip 5 savanoriai ir jų būtinumas pagrįstas</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15</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vMerge="1">
                  <a:txBody>
                    <a:bodyPr/>
                    <a:lstStyle/>
                    <a:p>
                      <a:endParaRPr lang="lt-LT"/>
                    </a:p>
                  </a:txBody>
                  <a:tcPr/>
                </a:tc>
                <a:extLst>
                  <a:ext uri="{0D108BD9-81ED-4DB2-BD59-A6C34878D82A}">
                    <a16:rowId xmlns:a16="http://schemas.microsoft.com/office/drawing/2014/main" val="1157892075"/>
                  </a:ext>
                </a:extLst>
              </a:tr>
              <a:tr h="514302">
                <a:tc>
                  <a:txBody>
                    <a:bodyPr/>
                    <a:lstStyle/>
                    <a:p>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Iš viso:</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ctr"/>
                      <a:r>
                        <a:rPr lang="lt-LT" sz="10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100</a:t>
                      </a:r>
                      <a:endParaRPr lang="lt-LT" sz="1100" kern="10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r>
                        <a:rPr lang="lt-LT" sz="10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lt-LT" sz="1100" kern="100" dirty="0">
                        <a:solidFill>
                          <a:schemeClr val="tx2"/>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987859874"/>
                  </a:ext>
                </a:extLst>
              </a:tr>
            </a:tbl>
          </a:graphicData>
        </a:graphic>
      </p:graphicFrame>
    </p:spTree>
    <p:extLst>
      <p:ext uri="{BB962C8B-B14F-4D97-AF65-F5344CB8AC3E}">
        <p14:creationId xmlns:p14="http://schemas.microsoft.com/office/powerpoint/2010/main" val="218293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DFDF-4889-D6DA-1D92-5C6630C8B64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47D52D48-2918-C73E-337D-54F86662C8FF}"/>
              </a:ext>
            </a:extLst>
          </p:cNvPr>
          <p:cNvSpPr>
            <a:spLocks noGrp="1"/>
          </p:cNvSpPr>
          <p:nvPr>
            <p:ph type="title"/>
          </p:nvPr>
        </p:nvSpPr>
        <p:spPr>
          <a:xfrm>
            <a:off x="838199" y="365126"/>
            <a:ext cx="10677525" cy="1292224"/>
          </a:xfrm>
        </p:spPr>
        <p:txBody>
          <a:bodyPr>
            <a:noAutofit/>
          </a:bodyPr>
          <a:lstStyle/>
          <a:p>
            <a:pPr algn="ctr"/>
            <a:r>
              <a:rPr lang="lt-LT" sz="2400" b="1" spc="-20" dirty="0">
                <a:effectLst/>
                <a:latin typeface="Times New Roman" panose="02020603050405020304" pitchFamily="18" charset="0"/>
                <a:ea typeface="Times New Roman" panose="02020603050405020304" pitchFamily="18" charset="0"/>
              </a:rPr>
              <a:t>PĮP </a:t>
            </a:r>
            <a:r>
              <a:rPr lang="lt-LT" sz="2400" b="1" spc="-20" dirty="0">
                <a:latin typeface="Times New Roman" panose="02020603050405020304" pitchFamily="18" charset="0"/>
                <a:ea typeface="Times New Roman" panose="02020603050405020304" pitchFamily="18" charset="0"/>
              </a:rPr>
              <a:t>NAUDOS IR KOKYBĖS VERTINIMO KRITERIJAI </a:t>
            </a:r>
            <a:r>
              <a:rPr lang="lt-LT" sz="2400" b="1" dirty="0">
                <a:effectLst/>
                <a:latin typeface="Times New Roman" panose="02020603050405020304" pitchFamily="18" charset="0"/>
                <a:ea typeface="Times New Roman" panose="02020603050405020304" pitchFamily="18" charset="0"/>
              </a:rPr>
              <a:t>(3)</a:t>
            </a:r>
            <a:endParaRPr lang="lt-LT" sz="2400"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A81EB0EC-F0C8-8289-7679-0515D007AACA}"/>
              </a:ext>
            </a:extLst>
          </p:cNvPr>
          <p:cNvSpPr>
            <a:spLocks noGrp="1"/>
          </p:cNvSpPr>
          <p:nvPr>
            <p:ph idx="1"/>
          </p:nvPr>
        </p:nvSpPr>
        <p:spPr>
          <a:xfrm>
            <a:off x="838199" y="1943100"/>
            <a:ext cx="10806113" cy="3643313"/>
          </a:xfrm>
        </p:spPr>
        <p:txBody>
          <a:bodyPr>
            <a:normAutofit/>
          </a:bodyPr>
          <a:lstStyle/>
          <a:p>
            <a:pPr marL="0" marR="111760" indent="0" algn="just">
              <a:buNone/>
              <a:tabLst>
                <a:tab pos="378460" algn="l"/>
              </a:tabLst>
            </a:pPr>
            <a:r>
              <a:rPr lang="lt-LT" b="1" dirty="0">
                <a:latin typeface="Times New Roman" panose="02020603050405020304" pitchFamily="18" charset="0"/>
                <a:cs typeface="Times New Roman" panose="02020603050405020304" pitchFamily="18" charset="0"/>
              </a:rPr>
              <a:t>Dėmesio</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pPr marR="111760" algn="just">
              <a:tabLst>
                <a:tab pos="378460" algn="l"/>
              </a:tabLst>
            </a:pPr>
            <a:r>
              <a:rPr lang="lt-LT" dirty="0">
                <a:latin typeface="Times New Roman" panose="02020603050405020304" pitchFamily="18" charset="0"/>
                <a:cs typeface="Times New Roman" panose="02020603050405020304" pitchFamily="18" charset="0"/>
              </a:rPr>
              <a:t>Privaloma atitikti visus bendruosius kriterijus Nr. 1 ir Nr. 2 bei prioritetinį kriterijų Nr. 3. </a:t>
            </a:r>
          </a:p>
          <a:p>
            <a:pPr marR="111760" algn="just">
              <a:tabLst>
                <a:tab pos="378460" algn="l"/>
              </a:tabLst>
            </a:pPr>
            <a:r>
              <a:rPr lang="lt-LT" dirty="0">
                <a:effectLst/>
                <a:latin typeface="Times New Roman" panose="02020603050405020304" pitchFamily="18" charset="0"/>
                <a:ea typeface="Times New Roman" panose="02020603050405020304" pitchFamily="18" charset="0"/>
              </a:rPr>
              <a:t>Atitikimas kitiems prioritetiniams kriterijams Nr. 4 ir Nr. 5 neprivalomas, renkasi pareiškėjas.</a:t>
            </a:r>
          </a:p>
          <a:p>
            <a:pPr marR="111760" algn="just">
              <a:tabLst>
                <a:tab pos="378460" algn="l"/>
              </a:tabLst>
            </a:pPr>
            <a:endParaRPr lang="lt-LT" dirty="0">
              <a:effectLst/>
              <a:latin typeface="Times New Roman" panose="02020603050405020304" pitchFamily="18" charset="0"/>
              <a:ea typeface="Times New Roman" panose="02020603050405020304" pitchFamily="18" charset="0"/>
            </a:endParaRPr>
          </a:p>
          <a:p>
            <a:pPr marR="111760" algn="just">
              <a:tabLst>
                <a:tab pos="378460" algn="l"/>
              </a:tabLst>
            </a:pPr>
            <a:endParaRPr lang="lt-LT"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DB41B5C4-34BC-3D72-0B1C-B0D12C4537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682394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PĮP </a:t>
            </a:r>
            <a:r>
              <a:rPr lang="en-US" sz="3200" b="1" spc="-20" dirty="0">
                <a:effectLst/>
                <a:latin typeface="Times New Roman" panose="02020603050405020304" pitchFamily="18" charset="0"/>
                <a:ea typeface="Times New Roman" panose="02020603050405020304" pitchFamily="18" charset="0"/>
              </a:rPr>
              <a:t>NAUDOS IR KOKYB</a:t>
            </a:r>
            <a:r>
              <a:rPr lang="lt-LT" sz="3200" b="1" spc="-20" dirty="0">
                <a:effectLst/>
                <a:latin typeface="Times New Roman" panose="02020603050405020304" pitchFamily="18" charset="0"/>
                <a:ea typeface="Times New Roman" panose="02020603050405020304" pitchFamily="18" charset="0"/>
              </a:rPr>
              <a:t>Ė</a:t>
            </a:r>
            <a:r>
              <a:rPr lang="en-US" sz="3200" b="1" spc="-20" dirty="0">
                <a:effectLst/>
                <a:latin typeface="Times New Roman" panose="02020603050405020304" pitchFamily="18" charset="0"/>
                <a:ea typeface="Times New Roman" panose="02020603050405020304" pitchFamily="18" charset="0"/>
              </a:rPr>
              <a:t>S </a:t>
            </a:r>
            <a:r>
              <a:rPr lang="lt-LT" sz="3200" b="1" spc="-20" dirty="0">
                <a:effectLst/>
                <a:latin typeface="Times New Roman" panose="02020603050405020304" pitchFamily="18" charset="0"/>
                <a:ea typeface="Times New Roman" panose="02020603050405020304" pitchFamily="18" charset="0"/>
              </a:rPr>
              <a:t>VERTINIMA</a:t>
            </a:r>
            <a:r>
              <a:rPr lang="en-US" sz="3200" b="1" dirty="0">
                <a:effectLst/>
                <a:latin typeface="Times New Roman" panose="02020603050405020304" pitchFamily="18" charset="0"/>
                <a:ea typeface="Times New Roman" panose="02020603050405020304" pitchFamily="18" charset="0"/>
              </a:rPr>
              <a:t>S</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1864311"/>
            <a:ext cx="10915835" cy="4053272"/>
          </a:xfrm>
        </p:spPr>
        <p:txBody>
          <a:bodyPr>
            <a:noAutofit/>
          </a:bodyPr>
          <a:lstStyle/>
          <a:p>
            <a:pPr algn="just"/>
            <a:r>
              <a:rPr lang="lt-LT" sz="2400" dirty="0">
                <a:effectLst/>
                <a:latin typeface="Times New Roman" panose="02020603050405020304" pitchFamily="18" charset="0"/>
                <a:ea typeface="Times New Roman" panose="02020603050405020304" pitchFamily="18" charset="0"/>
              </a:rPr>
              <a:t>Didžiausia projektui galima skirti balų suma – </a:t>
            </a:r>
            <a:r>
              <a:rPr lang="lt-LT" sz="2400" b="1" dirty="0">
                <a:effectLst/>
                <a:latin typeface="Times New Roman" panose="02020603050405020304" pitchFamily="18" charset="0"/>
                <a:ea typeface="Times New Roman" panose="02020603050405020304" pitchFamily="18" charset="0"/>
              </a:rPr>
              <a:t>100 balų</a:t>
            </a:r>
            <a:r>
              <a:rPr lang="lt-LT" sz="2400" dirty="0">
                <a:effectLst/>
                <a:latin typeface="Times New Roman" panose="02020603050405020304" pitchFamily="18" charset="0"/>
                <a:ea typeface="Times New Roman" panose="02020603050405020304" pitchFamily="18" charset="0"/>
              </a:rPr>
              <a:t>. </a:t>
            </a:r>
          </a:p>
          <a:p>
            <a:pPr algn="just"/>
            <a:r>
              <a:rPr lang="lt-LT" sz="2400" dirty="0">
                <a:effectLst/>
                <a:latin typeface="Times New Roman" panose="02020603050405020304" pitchFamily="18" charset="0"/>
                <a:ea typeface="Times New Roman" panose="02020603050405020304" pitchFamily="18" charset="0"/>
              </a:rPr>
              <a:t>Minimali balų suma – </a:t>
            </a:r>
            <a:r>
              <a:rPr lang="lt-LT" sz="2400" b="1" dirty="0">
                <a:effectLst/>
                <a:latin typeface="Times New Roman" panose="02020603050405020304" pitchFamily="18" charset="0"/>
                <a:ea typeface="Times New Roman" panose="02020603050405020304" pitchFamily="18" charset="0"/>
              </a:rPr>
              <a:t>40 balų</a:t>
            </a:r>
            <a:r>
              <a:rPr lang="lt-LT" sz="2400" dirty="0">
                <a:effectLst/>
                <a:latin typeface="Times New Roman" panose="02020603050405020304" pitchFamily="18" charset="0"/>
                <a:ea typeface="Times New Roman" panose="02020603050405020304" pitchFamily="18" charset="0"/>
              </a:rPr>
              <a:t>. </a:t>
            </a:r>
            <a:r>
              <a:rPr lang="lt-LT" sz="2400" u="sng" dirty="0">
                <a:effectLst/>
                <a:latin typeface="Times New Roman" panose="02020603050405020304" pitchFamily="18" charset="0"/>
                <a:ea typeface="Times New Roman" panose="02020603050405020304" pitchFamily="18" charset="0"/>
              </a:rPr>
              <a:t>Projektai, kurie naudos ir kokybės vertinimo etape nesurenka nustatytos minimalios balų sumos, nėra tinkami finansuoti ir PĮP atmetami.</a:t>
            </a:r>
          </a:p>
          <a:p>
            <a:pPr algn="just"/>
            <a:r>
              <a:rPr lang="lt-LT" sz="2400" dirty="0">
                <a:effectLst/>
                <a:latin typeface="Times New Roman" panose="02020603050405020304" pitchFamily="18" charset="0"/>
                <a:ea typeface="Times New Roman" panose="02020603050405020304" pitchFamily="18" charset="0"/>
              </a:rPr>
              <a:t>Kai projektams, surinkusiems vienodą galutinį balų skaičių, nepakanka pagal kvietimą teikti PĮP skirtos finansavimo lėšų sumos, pirmenybė teikiama projektams, surinkusiems daugiau balų pagal pirmąjį nurodytą prioritetinį atrankos kriterijų. Jeigu projektai pagal šį prioritetinį atrankos kriterijų įvertinti vienodai, pirmenybė suteikiama projektams, surinkusiems daugiau balų pagal kitą iš eilės nurodytą prioritetinį atrankos kriterijų. Jeigu suteikti vienodi balai pagal visus prioritetinius atrankos kriterijus, šie projektai reitinguojami pagal PĮP pateikimo laiką.</a:t>
            </a: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2300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304282" cy="634116"/>
          </a:xfrm>
        </p:spPr>
        <p:txBody>
          <a:bodyPr>
            <a:normAutofit/>
          </a:bodyPr>
          <a:lstStyle/>
          <a:p>
            <a:pPr algn="ctr"/>
            <a:r>
              <a:rPr lang="lt-LT" sz="2800" b="1" spc="-20" dirty="0">
                <a:effectLst/>
                <a:latin typeface="Times New Roman" panose="02020603050405020304" pitchFamily="18" charset="0"/>
                <a:ea typeface="Times New Roman" panose="02020603050405020304" pitchFamily="18" charset="0"/>
              </a:rPr>
              <a:t>SU PĮP PATEIKIAMI DOKUMENTAI (1)</a:t>
            </a:r>
            <a:endParaRPr lang="lt-LT" sz="28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185738" y="1112362"/>
            <a:ext cx="11814584" cy="5448694"/>
          </a:xfrm>
        </p:spPr>
        <p:txBody>
          <a:bodyPr>
            <a:noAutofit/>
          </a:bodyPr>
          <a:lstStyle/>
          <a:p>
            <a:pPr marL="1143000" lvl="2" indent="-228600" algn="just">
              <a:buFont typeface="+mj-lt"/>
              <a:buAutoNum type="arabicPeriod"/>
              <a:tabLst>
                <a:tab pos="378460" algn="l"/>
              </a:tabLst>
            </a:pPr>
            <a:r>
              <a:rPr lang="lt-LT" sz="1800" dirty="0">
                <a:effectLst/>
                <a:latin typeface="Times New Roman" panose="02020603050405020304" pitchFamily="18" charset="0"/>
                <a:ea typeface="Times New Roman" panose="02020603050405020304" pitchFamily="18" charset="0"/>
              </a:rPr>
              <a:t>Įgaliojimas pasirašyti projekto įgyvendinimo planą, jei jį pasirašo ne pareiškėjo įstaigos vadovas; </a:t>
            </a:r>
          </a:p>
          <a:p>
            <a:pPr marL="1143000" lvl="2" indent="-228600" algn="just">
              <a:buFont typeface="+mj-lt"/>
              <a:buAutoNum type="arabicPeriod"/>
              <a:tabLst>
                <a:tab pos="378460" algn="l"/>
              </a:tabLst>
            </a:pPr>
            <a:r>
              <a:rPr lang="lt-LT" sz="1800" dirty="0">
                <a:latin typeface="Times New Roman" panose="02020603050405020304" pitchFamily="18" charset="0"/>
                <a:ea typeface="Times New Roman" panose="02020603050405020304" pitchFamily="18" charset="0"/>
              </a:rPr>
              <a:t>U</a:t>
            </a:r>
            <a:r>
              <a:rPr lang="lt-LT" sz="1800" dirty="0">
                <a:effectLst/>
                <a:latin typeface="Times New Roman" panose="02020603050405020304" pitchFamily="18" charset="0"/>
                <a:ea typeface="Times New Roman" panose="02020603050405020304" pitchFamily="18" charset="0"/>
              </a:rPr>
              <a:t>žpildyta nevyriausybinės organizacijos deklaracija, kurios forma pateikiama Aprašo 2 priede (jei projekto vykdytojas ar partneris yra NVO);</a:t>
            </a:r>
          </a:p>
          <a:p>
            <a:pPr marL="1143000" lvl="2" indent="-228600" algn="just">
              <a:buFont typeface="+mj-lt"/>
              <a:buAutoNum type="arabicPeriod"/>
              <a:tabLst>
                <a:tab pos="378460" algn="l"/>
              </a:tabLst>
            </a:pPr>
            <a:r>
              <a:rPr lang="lt-LT" sz="1800" dirty="0">
                <a:latin typeface="Times New Roman" panose="02020603050405020304" pitchFamily="18" charset="0"/>
                <a:ea typeface="Times New Roman" panose="02020603050405020304" pitchFamily="18" charset="0"/>
              </a:rPr>
              <a:t>P</a:t>
            </a:r>
            <a:r>
              <a:rPr lang="lt-LT" sz="1800" dirty="0">
                <a:effectLst/>
                <a:latin typeface="Times New Roman" panose="02020603050405020304" pitchFamily="18" charset="0"/>
                <a:ea typeface="Times New Roman" panose="02020603050405020304" pitchFamily="18" charset="0"/>
              </a:rPr>
              <a:t>asirašyta (-</a:t>
            </a:r>
            <a:r>
              <a:rPr lang="lt-LT" sz="1800" dirty="0" err="1">
                <a:effectLst/>
                <a:latin typeface="Times New Roman" panose="02020603050405020304" pitchFamily="18" charset="0"/>
                <a:ea typeface="Times New Roman" panose="02020603050405020304" pitchFamily="18" charset="0"/>
              </a:rPr>
              <a:t>as</a:t>
            </a:r>
            <a:r>
              <a:rPr lang="lt-LT" sz="1800" dirty="0">
                <a:effectLst/>
                <a:latin typeface="Times New Roman" panose="02020603050405020304" pitchFamily="18" charset="0"/>
                <a:ea typeface="Times New Roman" panose="02020603050405020304" pitchFamily="18" charset="0"/>
              </a:rPr>
              <a:t>) partnerio (-</a:t>
            </a:r>
            <a:r>
              <a:rPr lang="lt-LT" sz="1800" dirty="0" err="1">
                <a:effectLst/>
                <a:latin typeface="Times New Roman" panose="02020603050405020304" pitchFamily="18" charset="0"/>
                <a:ea typeface="Times New Roman" panose="02020603050405020304" pitchFamily="18" charset="0"/>
              </a:rPr>
              <a:t>ių</a:t>
            </a:r>
            <a:r>
              <a:rPr lang="lt-LT" sz="1800" dirty="0">
                <a:effectLst/>
                <a:latin typeface="Times New Roman" panose="02020603050405020304" pitchFamily="18" charset="0"/>
                <a:ea typeface="Times New Roman" panose="02020603050405020304" pitchFamily="18" charset="0"/>
              </a:rPr>
              <a:t>) deklaracija (-</a:t>
            </a:r>
            <a:r>
              <a:rPr lang="lt-LT" sz="1800" dirty="0" err="1">
                <a:effectLst/>
                <a:latin typeface="Times New Roman" panose="02020603050405020304" pitchFamily="18" charset="0"/>
                <a:ea typeface="Times New Roman" panose="02020603050405020304" pitchFamily="18" charset="0"/>
              </a:rPr>
              <a:t>as</a:t>
            </a:r>
            <a:r>
              <a:rPr lang="lt-LT" sz="1800" dirty="0">
                <a:effectLst/>
                <a:latin typeface="Times New Roman" panose="02020603050405020304" pitchFamily="18" charset="0"/>
                <a:ea typeface="Times New Roman" panose="02020603050405020304" pitchFamily="18" charset="0"/>
              </a:rPr>
              <a:t>) (PAFT 1 priedo 1 priedas) (taikoma, kai projektas įgyvendinamas su partneriu (-</a:t>
            </a:r>
            <a:r>
              <a:rPr lang="lt-LT" sz="1800" dirty="0" err="1">
                <a:effectLst/>
                <a:latin typeface="Times New Roman" panose="02020603050405020304" pitchFamily="18" charset="0"/>
                <a:ea typeface="Times New Roman" panose="02020603050405020304" pitchFamily="18" charset="0"/>
              </a:rPr>
              <a:t>iais</a:t>
            </a:r>
            <a:r>
              <a:rPr lang="lt-LT" sz="1800" dirty="0">
                <a:effectLst/>
                <a:latin typeface="Times New Roman" panose="02020603050405020304" pitchFamily="18" charset="0"/>
                <a:ea typeface="Times New Roman" panose="02020603050405020304" pitchFamily="18" charset="0"/>
              </a:rPr>
              <a:t>);</a:t>
            </a:r>
          </a:p>
          <a:p>
            <a:pPr marL="1143000" lvl="2" indent="-228600" algn="just">
              <a:buFont typeface="+mj-lt"/>
              <a:buAutoNum type="arabicPeriod"/>
              <a:tabLst>
                <a:tab pos="378460" algn="l"/>
              </a:tabLst>
            </a:pPr>
            <a:r>
              <a:rPr lang="lt-LT" sz="1800" dirty="0">
                <a:effectLst/>
                <a:latin typeface="Times New Roman" panose="02020603050405020304" pitchFamily="18" charset="0"/>
                <a:ea typeface="Times New Roman" panose="02020603050405020304" pitchFamily="18" charset="0"/>
              </a:rPr>
              <a:t>Projekto biudžeto paskirstymas pagal pareiškėją ir partnerį (-</a:t>
            </a:r>
            <a:r>
              <a:rPr lang="lt-LT" sz="1800" dirty="0" err="1">
                <a:effectLst/>
                <a:latin typeface="Times New Roman" panose="02020603050405020304" pitchFamily="18" charset="0"/>
                <a:ea typeface="Times New Roman" panose="02020603050405020304" pitchFamily="18" charset="0"/>
              </a:rPr>
              <a:t>ius</a:t>
            </a:r>
            <a:r>
              <a:rPr lang="lt-LT" sz="1800" dirty="0">
                <a:effectLst/>
                <a:latin typeface="Times New Roman" panose="02020603050405020304" pitchFamily="18" charset="0"/>
                <a:ea typeface="Times New Roman" panose="02020603050405020304" pitchFamily="18" charset="0"/>
              </a:rPr>
              <a:t>) (PAFT 1 priedo 2 priedas) (taikoma, kai projektas įgyvendinamas su partneriu (-</a:t>
            </a:r>
            <a:r>
              <a:rPr lang="lt-LT" sz="1800" dirty="0" err="1">
                <a:effectLst/>
                <a:latin typeface="Times New Roman" panose="02020603050405020304" pitchFamily="18" charset="0"/>
                <a:ea typeface="Times New Roman" panose="02020603050405020304" pitchFamily="18" charset="0"/>
              </a:rPr>
              <a:t>iais</a:t>
            </a:r>
            <a:r>
              <a:rPr lang="lt-LT" sz="1800" dirty="0">
                <a:effectLst/>
                <a:latin typeface="Times New Roman" panose="02020603050405020304" pitchFamily="18" charset="0"/>
                <a:ea typeface="Times New Roman" panose="02020603050405020304" pitchFamily="18" charset="0"/>
              </a:rPr>
              <a:t>);</a:t>
            </a:r>
          </a:p>
          <a:p>
            <a:pPr marL="1143000" lvl="2" indent="-228600" algn="just">
              <a:buFont typeface="+mj-lt"/>
              <a:buAutoNum type="arabicPeriod"/>
              <a:tabLst>
                <a:tab pos="378460" algn="l"/>
              </a:tabLst>
            </a:pPr>
            <a:r>
              <a:rPr lang="lt-LT" sz="1800" dirty="0">
                <a:effectLst/>
                <a:latin typeface="Times New Roman" panose="02020603050405020304" pitchFamily="18" charset="0"/>
                <a:ea typeface="Times New Roman" panose="02020603050405020304" pitchFamily="18" charset="0"/>
              </a:rPr>
              <a:t>Pareiškėjo ir partnerio (-</a:t>
            </a:r>
            <a:r>
              <a:rPr lang="lt-LT" sz="1800" dirty="0" err="1">
                <a:effectLst/>
                <a:latin typeface="Times New Roman" panose="02020603050405020304" pitchFamily="18" charset="0"/>
                <a:ea typeface="Times New Roman" panose="02020603050405020304" pitchFamily="18" charset="0"/>
              </a:rPr>
              <a:t>ių</a:t>
            </a:r>
            <a:r>
              <a:rPr lang="lt-LT" sz="1800" dirty="0">
                <a:effectLst/>
                <a:latin typeface="Times New Roman" panose="02020603050405020304" pitchFamily="18" charset="0"/>
                <a:ea typeface="Times New Roman" panose="02020603050405020304" pitchFamily="18" charset="0"/>
              </a:rPr>
              <a:t>) sudaryta jungtinės veiklos sutartis (taikoma, kai projektas įgyvendinamas su partneriu (-</a:t>
            </a:r>
            <a:r>
              <a:rPr lang="lt-LT" sz="1800" dirty="0" err="1">
                <a:effectLst/>
                <a:latin typeface="Times New Roman" panose="02020603050405020304" pitchFamily="18" charset="0"/>
                <a:ea typeface="Times New Roman" panose="02020603050405020304" pitchFamily="18" charset="0"/>
              </a:rPr>
              <a:t>iais</a:t>
            </a:r>
            <a:r>
              <a:rPr lang="lt-LT" sz="1800" dirty="0">
                <a:effectLst/>
                <a:latin typeface="Times New Roman" panose="02020603050405020304" pitchFamily="18" charset="0"/>
                <a:ea typeface="Times New Roman" panose="02020603050405020304" pitchFamily="18" charset="0"/>
              </a:rPr>
              <a:t>));</a:t>
            </a:r>
          </a:p>
          <a:p>
            <a:pPr marL="1143000" lvl="2" indent="-228600" algn="just">
              <a:buFont typeface="+mj-lt"/>
              <a:buAutoNum type="arabicPeriod"/>
              <a:tabLst>
                <a:tab pos="378460" algn="l"/>
              </a:tabLst>
            </a:pPr>
            <a:r>
              <a:rPr lang="lt-LT" sz="1800" dirty="0">
                <a:latin typeface="Times New Roman" panose="02020603050405020304" pitchFamily="18" charset="0"/>
                <a:ea typeface="Times New Roman" panose="02020603050405020304" pitchFamily="18" charset="0"/>
              </a:rPr>
              <a:t>D</a:t>
            </a:r>
            <a:r>
              <a:rPr lang="lt-LT" sz="1800" dirty="0">
                <a:effectLst/>
                <a:latin typeface="Times New Roman" panose="02020603050405020304" pitchFamily="18" charset="0"/>
                <a:ea typeface="Times New Roman" panose="02020603050405020304" pitchFamily="18" charset="0"/>
              </a:rPr>
              <a:t>okumentas (-</a:t>
            </a:r>
            <a:r>
              <a:rPr lang="lt-LT" sz="1800" dirty="0" err="1">
                <a:effectLst/>
                <a:latin typeface="Times New Roman" panose="02020603050405020304" pitchFamily="18" charset="0"/>
                <a:ea typeface="Times New Roman" panose="02020603050405020304" pitchFamily="18" charset="0"/>
              </a:rPr>
              <a:t>us</a:t>
            </a:r>
            <a:r>
              <a:rPr lang="lt-LT" sz="1800" dirty="0">
                <a:effectLst/>
                <a:latin typeface="Times New Roman" panose="02020603050405020304" pitchFamily="18" charset="0"/>
                <a:ea typeface="Times New Roman" panose="02020603050405020304" pitchFamily="18" charset="0"/>
              </a:rPr>
              <a:t>), patvirtinantis / įrodantis pareiškėjo ir (ar) partnerio galimybes prisidėti prie projekto finansavimo nuosavomis lėšomis;</a:t>
            </a:r>
          </a:p>
          <a:p>
            <a:pPr marL="1143000" lvl="2" indent="-228600" algn="just">
              <a:buFont typeface="+mj-lt"/>
              <a:buAutoNum type="arabicPeriod"/>
              <a:tabLst>
                <a:tab pos="378460" algn="l"/>
              </a:tabLst>
            </a:pPr>
            <a:r>
              <a:rPr lang="lt-LT" sz="1800" dirty="0">
                <a:latin typeface="Times New Roman" panose="02020603050405020304" pitchFamily="18" charset="0"/>
                <a:ea typeface="Times New Roman" panose="02020603050405020304" pitchFamily="18" charset="0"/>
              </a:rPr>
              <a:t>J</a:t>
            </a:r>
            <a:r>
              <a:rPr lang="lt-LT" sz="1800" dirty="0">
                <a:effectLst/>
                <a:latin typeface="Times New Roman" panose="02020603050405020304" pitchFamily="18" charset="0"/>
                <a:ea typeface="Times New Roman" panose="02020603050405020304" pitchFamily="18" charset="0"/>
              </a:rPr>
              <a:t>ei numatomos remonto darbų išlaidos, dokumentai, patvirtinantys disponavimą turimomis patalpomis (nuosavybės ar kiti disponavimą patalpomis įrodantys dokumentai (patikėjimo, panaudos, nuomos sutartys), patalpų savininko sutikimai dėl patalpų remonto (jei kitaip nenustatyta patikėjimo/panaudos/nuomos sutartyje, patalpų brėžiniai ir kt.);</a:t>
            </a:r>
          </a:p>
          <a:p>
            <a:pPr algn="just"/>
            <a:endParaRPr lang="lt-LT" sz="2400" dirty="0">
              <a:latin typeface="Times New Roman" panose="02020603050405020304" pitchFamily="18" charset="0"/>
              <a:ea typeface="Times New Roman" panose="02020603050405020304" pitchFamily="18" charset="0"/>
            </a:endParaRPr>
          </a:p>
          <a:p>
            <a:pPr algn="just"/>
            <a:endParaRPr lang="lt-LT" sz="2400" dirty="0">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6232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5"/>
            <a:ext cx="10407977" cy="690677"/>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SU PĮP PATEIKIAMI DOKUMENTAI (2)</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0" y="1271588"/>
            <a:ext cx="10915835" cy="5221287"/>
          </a:xfrm>
        </p:spPr>
        <p:txBody>
          <a:bodyPr>
            <a:noAutofit/>
          </a:bodyPr>
          <a:lstStyle/>
          <a:p>
            <a:pPr marL="0" indent="0" algn="just">
              <a:buNone/>
            </a:pPr>
            <a:endParaRPr lang="lt-LT" sz="1400" dirty="0">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extBox 7">
            <a:extLst>
              <a:ext uri="{FF2B5EF4-FFF2-40B4-BE49-F238E27FC236}">
                <a16:creationId xmlns:a16="http://schemas.microsoft.com/office/drawing/2014/main" id="{0D57A89D-F4BA-4CD9-BF6A-C2E835689D68}"/>
              </a:ext>
            </a:extLst>
          </p:cNvPr>
          <p:cNvSpPr txBox="1"/>
          <p:nvPr/>
        </p:nvSpPr>
        <p:spPr>
          <a:xfrm>
            <a:off x="437965" y="1271588"/>
            <a:ext cx="11316070" cy="4031873"/>
          </a:xfrm>
          <a:prstGeom prst="rect">
            <a:avLst/>
          </a:prstGeom>
          <a:noFill/>
        </p:spPr>
        <p:txBody>
          <a:bodyPr wrap="square">
            <a:spAutoFit/>
          </a:bodyPr>
          <a:lstStyle/>
          <a:p>
            <a:pPr lvl="2" algn="just">
              <a:tabLst>
                <a:tab pos="378460" algn="l"/>
              </a:tabLst>
            </a:pPr>
            <a:r>
              <a:rPr lang="lt-LT" sz="1600" dirty="0">
                <a:solidFill>
                  <a:schemeClr val="tx2"/>
                </a:solidFill>
                <a:effectLst/>
                <a:latin typeface="Times New Roman" panose="02020603050405020304" pitchFamily="18" charset="0"/>
                <a:ea typeface="Times New Roman" panose="02020603050405020304" pitchFamily="18" charset="0"/>
              </a:rPr>
              <a:t>8. pasirašyta Pareiškėjo (partnerio) įsipareigojimo dėl projekto atitikties reikšmingos žalos nedarymo horizontaliajam principui vertinimo reikalavimų apraše nustatytiems reikalavimams deklaracija, kurios forma pateikiama Aprašo 3 priede.</a:t>
            </a:r>
          </a:p>
          <a:p>
            <a:pPr lvl="2" algn="just">
              <a:tabLst>
                <a:tab pos="378460" algn="l"/>
              </a:tabLst>
            </a:pPr>
            <a:r>
              <a:rPr lang="lt-LT" sz="1600" dirty="0">
                <a:solidFill>
                  <a:schemeClr val="tx2"/>
                </a:solidFill>
                <a:effectLst/>
                <a:latin typeface="Times New Roman" panose="02020603050405020304" pitchFamily="18" charset="0"/>
                <a:ea typeface="Times New Roman" panose="02020603050405020304" pitchFamily="18" charset="0"/>
              </a:rPr>
              <a:t>9. PĮP suplanuotas išlaidas pagrindžiantys dokumentai: </a:t>
            </a:r>
          </a:p>
          <a:p>
            <a:pPr lvl="2" algn="just">
              <a:tabLst>
                <a:tab pos="378460" algn="l"/>
              </a:tabLst>
            </a:pPr>
            <a:r>
              <a:rPr lang="lt-LT" sz="1600" dirty="0">
                <a:solidFill>
                  <a:schemeClr val="tx2"/>
                </a:solidFill>
                <a:effectLst/>
                <a:latin typeface="Times New Roman" panose="02020603050405020304" pitchFamily="18" charset="0"/>
                <a:ea typeface="Times New Roman" panose="02020603050405020304" pitchFamily="18" charset="0"/>
              </a:rPr>
              <a:t>9.1. PĮP suplanuotų darbų, prekių, paslaugų išlaidų pagrįstumą patvirtinantys dokumentai (pvz., sudarytos sutartys, komerciniai pasiūlymai, nuorodos į rinkoje esančias kainas, išlaidų skaičiavimai); </a:t>
            </a:r>
          </a:p>
          <a:p>
            <a:pPr lvl="2" algn="just">
              <a:tabLst>
                <a:tab pos="378460" algn="l"/>
              </a:tabLst>
            </a:pPr>
            <a:r>
              <a:rPr lang="lt-LT" sz="1600" dirty="0">
                <a:solidFill>
                  <a:schemeClr val="tx2"/>
                </a:solidFill>
                <a:effectLst/>
                <a:latin typeface="Times New Roman" panose="02020603050405020304" pitchFamily="18" charset="0"/>
                <a:ea typeface="Times New Roman" panose="02020603050405020304" pitchFamily="18" charset="0"/>
              </a:rPr>
              <a:t>9.2. PĮP suplanuoto darbo užmokesčio išlaidų pagrįstumą patvirtinantys dokumentai (veiklų sąrašas su projektą vykdančių asmenų darbo valandomis, įkainiu (valandiniu arba mėnesiniu), jo pagrindimą). Nustatant išlaidas projektą vykdantiems asmenims, kurie yra projekto vykdytojo darbuotojai ar planuojami įdarbinti nauji darbuotojai, būtina remtis dabartiniu tos institucijos esamų, ar analogiškas pareigas einančių darbuotojų darbo užmokesčiu. Turi būti pateikti įkainį pagrindžiantys dokumentai (pareigybės nuasmenintos darbo sutartys, 3–12 mėnesių nuasmenintas priskaitymo–apmokėjimo žiniaraštis, įrodantis darbo užmokesčio paskyrimą ir išmokėjimą ar pan.). Valstybės tarnautojų, biudžetinių įstaigų darbuotojų darbo užmokesčio valandinis įkainis turi būti apskaičiuotas vadovaujantis nacionaliniais teisės aktais, reglamentuojančiais tokių darbuotojų darbo užmokesčio apskaičiavimą;</a:t>
            </a:r>
          </a:p>
          <a:p>
            <a:pPr lvl="2" algn="just">
              <a:tabLst>
                <a:tab pos="378460" algn="l"/>
              </a:tabLst>
            </a:pPr>
            <a:r>
              <a:rPr lang="lt-LT" sz="1600" dirty="0">
                <a:solidFill>
                  <a:schemeClr val="tx2"/>
                </a:solidFill>
                <a:effectLst/>
                <a:latin typeface="Times New Roman" panose="02020603050405020304" pitchFamily="18" charset="0"/>
                <a:ea typeface="Times New Roman" panose="02020603050405020304" pitchFamily="18" charset="0"/>
              </a:rPr>
              <a:t>9.3. užpildyta Pažyma darbo užmokesčio vertinimui.</a:t>
            </a:r>
          </a:p>
          <a:p>
            <a:pPr lvl="2" algn="just">
              <a:tabLst>
                <a:tab pos="378460" algn="l"/>
              </a:tabLst>
            </a:pPr>
            <a:r>
              <a:rPr lang="lt-LT" sz="1600" dirty="0">
                <a:solidFill>
                  <a:schemeClr val="tx2"/>
                </a:solidFill>
                <a:effectLst/>
                <a:latin typeface="Times New Roman" panose="02020603050405020304" pitchFamily="18" charset="0"/>
                <a:ea typeface="Times New Roman" panose="02020603050405020304" pitchFamily="18" charset="0"/>
              </a:rPr>
              <a:t>9.4. administruojančioji institucija, vadovaudamasi Projektų administravimo ir finansavimo taisyklių 55–57 punktais, gali paprašyti pareiškėjo per jos nustatytą terminą pateikti papildomus projekto išlaidų pagrįstumą įrodančius dokumentus.</a:t>
            </a:r>
          </a:p>
        </p:txBody>
      </p:sp>
    </p:spTree>
    <p:extLst>
      <p:ext uri="{BB962C8B-B14F-4D97-AF65-F5344CB8AC3E}">
        <p14:creationId xmlns:p14="http://schemas.microsoft.com/office/powerpoint/2010/main" val="97910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DOKUMENTAI PROJEKTŲ ĮGYVENDINIMO PLANŲ(toliau-PĮP) RENGIMUI</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199" y="1690688"/>
            <a:ext cx="10848975" cy="3783011"/>
          </a:xfrm>
        </p:spPr>
        <p:txBody>
          <a:bodyPr>
            <a:normAutofit/>
          </a:bodyPr>
          <a:lstStyle/>
          <a:p>
            <a:pPr algn="just"/>
            <a:r>
              <a:rPr lang="lt-LT" sz="2000" dirty="0">
                <a:effectLst/>
                <a:latin typeface="Times New Roman" panose="02020603050405020304" pitchFamily="18" charset="0"/>
                <a:ea typeface="Times New Roman" panose="02020603050405020304" pitchFamily="18" charset="0"/>
              </a:rPr>
              <a:t>2022–2030 m. plėtros programos valdytojos Lietuvos Respublikos vidaus reikalų ministerijos viešojo valdymo plėtros programos pažangos priemonės Nr. 01-004-08-04-01 „Didinti visuomenės įsitraukimą į vietos problemų sprendimą“ veiklos „Bendruomenės inicijuotos vietos plėtros metodo (BIVP) taikymas: parama vietos plėtros strategijų įgyvendinimui“ projektų finansavimo sąlygų aprašas: </a:t>
            </a:r>
            <a:r>
              <a:rPr lang="lt-LT" sz="2000" dirty="0">
                <a:latin typeface="Times New Roman" panose="02020603050405020304" pitchFamily="18" charset="0"/>
                <a:ea typeface="Times New Roman" panose="02020603050405020304" pitchFamily="18" charset="0"/>
              </a:rPr>
              <a:t>5 priedas. </a:t>
            </a:r>
            <a:r>
              <a:rPr lang="lt-LT" sz="2000" dirty="0">
                <a:effectLst/>
                <a:latin typeface="Times New Roman" panose="02020603050405020304" pitchFamily="18" charset="0"/>
                <a:ea typeface="Times New Roman" panose="02020603050405020304" pitchFamily="18" charset="0"/>
              </a:rPr>
              <a:t>2022–2030 m. plėtros programos valdytojos LR vidaus reikalų ministerijos Viešojo valdymo plėtros programos pažangos priemonės NR. 01-004-08-04-01 „Didinti visuomenės įsitraukimą į vietos problemų sprendimą“ veiklos „Bendruomenės inicijuotos vietos plėtros metodo (BIVP) taikymas: parama vietos plėtros strategijų įgyvendinimui“ projektų finansavimo sąlygų aprašas (ESF+) (toliau- Aprašas): </a:t>
            </a:r>
            <a:r>
              <a:rPr lang="lt-LT" sz="20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2"/>
              </a:rPr>
              <a:t>https://e-tar.lt/portal/lt/legalAct/4ff0a31039e111efbdaea558de59136c</a:t>
            </a:r>
            <a:endParaRPr lang="lt-LT" sz="2000" dirty="0">
              <a:effectLst/>
              <a:latin typeface="Times New Roman" panose="02020603050405020304" pitchFamily="18" charset="0"/>
              <a:ea typeface="Times New Roman" panose="02020603050405020304" pitchFamily="18" charset="0"/>
            </a:endParaRPr>
          </a:p>
          <a:p>
            <a:pPr algn="just"/>
            <a:r>
              <a:rPr lang="pt-BR" sz="2000" dirty="0">
                <a:latin typeface="Times New Roman" panose="02020603050405020304" pitchFamily="18" charset="0"/>
                <a:cs typeface="Times New Roman" panose="02020603050405020304" pitchFamily="18" charset="0"/>
              </a:rPr>
              <a:t>Projektų administravimo ir finansavimo taisyklės</a:t>
            </a:r>
            <a:r>
              <a:rPr lang="lt-LT" sz="2000" dirty="0">
                <a:latin typeface="Times New Roman" panose="02020603050405020304" pitchFamily="18" charset="0"/>
                <a:cs typeface="Times New Roman" panose="02020603050405020304" pitchFamily="18" charset="0"/>
              </a:rPr>
              <a:t> (toliau-PAFT): </a:t>
            </a:r>
            <a:r>
              <a:rPr lang="lt-LT" sz="2000" dirty="0">
                <a:latin typeface="Times New Roman" panose="02020603050405020304" pitchFamily="18" charset="0"/>
                <a:cs typeface="Times New Roman" panose="02020603050405020304" pitchFamily="18" charset="0"/>
                <a:hlinkClick r:id="rId3"/>
              </a:rPr>
              <a:t>https://www.e-tar.lt/portal/lt/legalAct/14e33320f1ed11ec8fa7d02a65c371ad/asr</a:t>
            </a:r>
            <a:endParaRPr lang="lt-LT" sz="20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49315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196DBCD-EEEE-4192-BB64-8151E7BDC2AD}"/>
              </a:ext>
            </a:extLst>
          </p:cNvPr>
          <p:cNvSpPr>
            <a:spLocks noGrp="1"/>
          </p:cNvSpPr>
          <p:nvPr>
            <p:ph type="title"/>
          </p:nvPr>
        </p:nvSpPr>
        <p:spPr/>
        <p:txBody>
          <a:bodyPr/>
          <a:lstStyle/>
          <a:p>
            <a:r>
              <a:rPr lang="lt-LT" sz="4400" b="1" spc="-20" dirty="0">
                <a:effectLst/>
                <a:latin typeface="Times New Roman" panose="02020603050405020304" pitchFamily="18" charset="0"/>
                <a:ea typeface="Times New Roman" panose="02020603050405020304" pitchFamily="18" charset="0"/>
              </a:rPr>
              <a:t>SU PĮP PATEIKIAMI DOKUMENTAI (3)</a:t>
            </a:r>
            <a:endParaRPr lang="lt-LT" dirty="0"/>
          </a:p>
        </p:txBody>
      </p:sp>
      <p:sp>
        <p:nvSpPr>
          <p:cNvPr id="3" name="Turinio vietos rezervavimo ženklas 2">
            <a:extLst>
              <a:ext uri="{FF2B5EF4-FFF2-40B4-BE49-F238E27FC236}">
                <a16:creationId xmlns:a16="http://schemas.microsoft.com/office/drawing/2014/main" id="{02A1B5A3-E15A-4E26-91A9-0E3D01EFD89E}"/>
              </a:ext>
            </a:extLst>
          </p:cNvPr>
          <p:cNvSpPr>
            <a:spLocks noGrp="1"/>
          </p:cNvSpPr>
          <p:nvPr>
            <p:ph idx="1"/>
          </p:nvPr>
        </p:nvSpPr>
        <p:spPr>
          <a:xfrm>
            <a:off x="185738" y="1825624"/>
            <a:ext cx="11168062" cy="4093037"/>
          </a:xfrm>
        </p:spPr>
        <p:txBody>
          <a:bodyPr>
            <a:normAutofit/>
          </a:bodyPr>
          <a:lstStyle/>
          <a:p>
            <a:pPr marL="914400" lvl="2" indent="0" algn="just">
              <a:buNone/>
              <a:tabLst>
                <a:tab pos="554355" algn="l"/>
              </a:tabLst>
            </a:pPr>
            <a:r>
              <a:rPr lang="lt-LT" dirty="0">
                <a:effectLst/>
                <a:latin typeface="Times New Roman" panose="02020603050405020304" pitchFamily="18" charset="0"/>
                <a:ea typeface="Times New Roman" panose="02020603050405020304" pitchFamily="18" charset="0"/>
              </a:rPr>
              <a:t>10. Atitikimą naudos ir kokybės kriterijams įrodantys dokumentai:</a:t>
            </a:r>
          </a:p>
          <a:p>
            <a:pPr marL="914400" lvl="2" indent="0" algn="just">
              <a:buNone/>
              <a:tabLst>
                <a:tab pos="554355" algn="l"/>
              </a:tabLst>
            </a:pPr>
            <a:r>
              <a:rPr lang="lt-LT" dirty="0">
                <a:effectLst/>
                <a:latin typeface="Times New Roman" panose="02020603050405020304" pitchFamily="18" charset="0"/>
                <a:ea typeface="Times New Roman" panose="02020603050405020304" pitchFamily="18" charset="0"/>
              </a:rPr>
              <a:t>10.1. pasirašytos sutartys, preliminarios sutartys, ketinimų protokolai su projekto savanoriais dėl savanoriškos veiklos projekte;</a:t>
            </a:r>
          </a:p>
          <a:p>
            <a:pPr marL="914400" lvl="2" indent="0" algn="just">
              <a:buNone/>
              <a:tabLst>
                <a:tab pos="554355" algn="l"/>
              </a:tabLst>
            </a:pPr>
            <a:r>
              <a:rPr lang="lt-LT" dirty="0">
                <a:latin typeface="Times New Roman" panose="02020603050405020304" pitchFamily="18" charset="0"/>
                <a:ea typeface="Times New Roman" panose="02020603050405020304" pitchFamily="18" charset="0"/>
              </a:rPr>
              <a:t>10.2. </a:t>
            </a:r>
            <a:r>
              <a:rPr lang="lt-LT" dirty="0">
                <a:effectLst/>
                <a:latin typeface="Times New Roman" panose="02020603050405020304" pitchFamily="18" charset="0"/>
                <a:ea typeface="Times New Roman" panose="02020603050405020304" pitchFamily="18" charset="0"/>
              </a:rPr>
              <a:t>dokumentai, įrodantys projekto dalyvių priklausymą tikslinei grupei, jei tikslinė grupė PĮP teikimo momentu yra sukomplektuota. Jei nurodyta tikslinė grupė PĮP teikimo momentu nesukomplektuota, dokumentus, įrodančius dalyvių priklausymą nurodytai tikslinei grupei, pareiškėjas pateikia projekto įgyvendinimo metu. </a:t>
            </a:r>
          </a:p>
          <a:p>
            <a:pPr marL="914400" lvl="2" indent="0" algn="just">
              <a:buNone/>
              <a:tabLst>
                <a:tab pos="554355" algn="l"/>
              </a:tabLst>
            </a:pPr>
            <a:r>
              <a:rPr lang="lt-LT" dirty="0">
                <a:latin typeface="Times New Roman" panose="02020603050405020304" pitchFamily="18" charset="0"/>
                <a:ea typeface="Times New Roman" panose="02020603050405020304" pitchFamily="18" charset="0"/>
              </a:rPr>
              <a:t>10.3. </a:t>
            </a:r>
            <a:r>
              <a:rPr lang="lt-LT" dirty="0">
                <a:effectLst/>
                <a:latin typeface="Times New Roman" panose="02020603050405020304" pitchFamily="18" charset="0"/>
                <a:ea typeface="Times New Roman" panose="02020603050405020304" pitchFamily="18" charset="0"/>
              </a:rPr>
              <a:t>pareiškėjo ar partnerio (-</a:t>
            </a:r>
            <a:r>
              <a:rPr lang="lt-LT" dirty="0" err="1">
                <a:effectLst/>
                <a:latin typeface="Times New Roman" panose="02020603050405020304" pitchFamily="18" charset="0"/>
                <a:ea typeface="Times New Roman" panose="02020603050405020304" pitchFamily="18" charset="0"/>
              </a:rPr>
              <a:t>ių</a:t>
            </a:r>
            <a:r>
              <a:rPr lang="lt-LT" dirty="0">
                <a:effectLst/>
                <a:latin typeface="Times New Roman" panose="02020603050405020304" pitchFamily="18" charset="0"/>
                <a:ea typeface="Times New Roman" panose="02020603050405020304" pitchFamily="18" charset="0"/>
              </a:rPr>
              <a:t>) statusą įrodantys dokumentai (kompiuterio ekrano nuotraukos, VĮ Registrų centras išrašas ar kiti lygiaverčiai dokumentai);</a:t>
            </a:r>
          </a:p>
          <a:p>
            <a:pPr marL="914400" lvl="2" indent="0" algn="just">
              <a:buNone/>
              <a:tabLst>
                <a:tab pos="554355" algn="l"/>
              </a:tabLst>
            </a:pPr>
            <a:r>
              <a:rPr lang="lt-LT" dirty="0">
                <a:latin typeface="Times New Roman" panose="02020603050405020304" pitchFamily="18" charset="0"/>
                <a:ea typeface="Times New Roman" panose="02020603050405020304" pitchFamily="18" charset="0"/>
              </a:rPr>
              <a:t>10.4. </a:t>
            </a:r>
            <a:r>
              <a:rPr lang="lt-LT" dirty="0">
                <a:effectLst/>
                <a:latin typeface="Times New Roman" panose="02020603050405020304" pitchFamily="18" charset="0"/>
                <a:ea typeface="Times New Roman" panose="02020603050405020304" pitchFamily="18" charset="0"/>
              </a:rPr>
              <a:t>jungtinės veiklos su partneriu(-</a:t>
            </a:r>
            <a:r>
              <a:rPr lang="lt-LT" dirty="0" err="1">
                <a:effectLst/>
                <a:latin typeface="Times New Roman" panose="02020603050405020304" pitchFamily="18" charset="0"/>
                <a:ea typeface="Times New Roman" panose="02020603050405020304" pitchFamily="18" charset="0"/>
              </a:rPr>
              <a:t>iais</a:t>
            </a:r>
            <a:r>
              <a:rPr lang="lt-LT" dirty="0">
                <a:effectLst/>
                <a:latin typeface="Times New Roman" panose="02020603050405020304" pitchFamily="18" charset="0"/>
                <a:ea typeface="Times New Roman" panose="02020603050405020304" pitchFamily="18" charset="0"/>
              </a:rPr>
              <a:t>) sutartis(-</a:t>
            </a:r>
            <a:r>
              <a:rPr lang="lt-LT" dirty="0" err="1">
                <a:effectLst/>
                <a:latin typeface="Times New Roman" panose="02020603050405020304" pitchFamily="18" charset="0"/>
                <a:ea typeface="Times New Roman" panose="02020603050405020304" pitchFamily="18" charset="0"/>
              </a:rPr>
              <a:t>ys</a:t>
            </a:r>
            <a:r>
              <a:rPr lang="lt-LT" dirty="0">
                <a:effectLst/>
                <a:latin typeface="Times New Roman" panose="02020603050405020304" pitchFamily="18" charset="0"/>
                <a:ea typeface="Times New Roman" panose="02020603050405020304" pitchFamily="18" charset="0"/>
              </a:rPr>
              <a:t>), jei tokie pasitelkiami</a:t>
            </a:r>
            <a:r>
              <a:rPr lang="lt-LT" sz="1600" dirty="0">
                <a:effectLst/>
                <a:latin typeface="Times New Roman" panose="02020603050405020304" pitchFamily="18" charset="0"/>
                <a:ea typeface="Times New Roman" panose="02020603050405020304" pitchFamily="18" charset="0"/>
              </a:rPr>
              <a:t>.</a:t>
            </a:r>
            <a:endParaRPr lang="lt-LT" sz="1600" dirty="0"/>
          </a:p>
        </p:txBody>
      </p:sp>
    </p:spTree>
    <p:extLst>
      <p:ext uri="{BB962C8B-B14F-4D97-AF65-F5344CB8AC3E}">
        <p14:creationId xmlns:p14="http://schemas.microsoft.com/office/powerpoint/2010/main" val="388535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692150"/>
          </a:xfrm>
        </p:spPr>
        <p:txBody>
          <a:bodyPr>
            <a:normAutofit/>
          </a:bodyPr>
          <a:lstStyle/>
          <a:p>
            <a:pPr algn="ctr"/>
            <a:r>
              <a:rPr lang="lt-LT" sz="3200" b="1" spc="-20" dirty="0">
                <a:effectLst/>
                <a:latin typeface="Times New Roman" panose="02020603050405020304" pitchFamily="18" charset="0"/>
                <a:ea typeface="Times New Roman" panose="02020603050405020304" pitchFamily="18" charset="0"/>
              </a:rPr>
              <a:t>SU PĮP PATEIKIAMI DOKUMENTAI (3)</a:t>
            </a:r>
            <a:endParaRPr lang="lt-LT" sz="3200" dirty="0"/>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838201" y="1057276"/>
            <a:ext cx="10763250" cy="4557713"/>
          </a:xfrm>
        </p:spPr>
        <p:txBody>
          <a:bodyPr>
            <a:noAutofit/>
          </a:bodyPr>
          <a:lstStyle/>
          <a:p>
            <a:pPr algn="just"/>
            <a:endParaRPr lang="lt-LT" sz="1400" dirty="0">
              <a:effectLst/>
              <a:latin typeface="Times New Roman" panose="02020603050405020304" pitchFamily="18" charset="0"/>
              <a:ea typeface="Times New Roman" panose="02020603050405020304" pitchFamily="18" charset="0"/>
            </a:endParaRPr>
          </a:p>
          <a:p>
            <a:pPr marL="0" indent="0" algn="just">
              <a:buNone/>
            </a:pPr>
            <a:r>
              <a:rPr lang="lt-LT" b="1" dirty="0">
                <a:latin typeface="Times New Roman" panose="02020603050405020304" pitchFamily="18" charset="0"/>
                <a:cs typeface="Times New Roman" panose="02020603050405020304" pitchFamily="18" charset="0"/>
              </a:rPr>
              <a:t>Dėmesio</a:t>
            </a:r>
            <a:r>
              <a:rPr lang="en-US" b="1" dirty="0">
                <a:latin typeface="Times New Roman" panose="02020603050405020304" pitchFamily="18" charset="0"/>
                <a:cs typeface="Times New Roman" panose="02020603050405020304" pitchFamily="18" charset="0"/>
              </a:rPr>
              <a:t>!</a:t>
            </a:r>
            <a:endParaRPr lang="lt-LT" b="1" dirty="0">
              <a:latin typeface="Times New Roman" panose="02020603050405020304" pitchFamily="18" charset="0"/>
              <a:cs typeface="Times New Roman" panose="02020603050405020304" pitchFamily="18" charset="0"/>
            </a:endParaRPr>
          </a:p>
          <a:p>
            <a:pPr marL="0" indent="0" algn="just">
              <a:buNone/>
            </a:pPr>
            <a:r>
              <a:rPr lang="lt-LT" dirty="0">
                <a:effectLst/>
                <a:latin typeface="Times New Roman" panose="02020603050405020304" pitchFamily="18" charset="0"/>
                <a:ea typeface="Times New Roman" panose="02020603050405020304" pitchFamily="18" charset="0"/>
              </a:rPr>
              <a:t>Jei pateikiamos internetinės </a:t>
            </a:r>
            <a:r>
              <a:rPr lang="lt-LT" sz="2800" dirty="0">
                <a:effectLst/>
                <a:latin typeface="Times New Roman" panose="02020603050405020304" pitchFamily="18" charset="0"/>
                <a:ea typeface="Times New Roman" panose="02020603050405020304" pitchFamily="18" charset="0"/>
              </a:rPr>
              <a:t>nuorodos pvz.: į rinkoje esančias kainas, į kitą informaciją, kartu su PĮP privaloma pateikti ir ekranvaizdžio nuotraukas. Praktika rodo, kad kainos internetiniuose puslapiuose nuolat kinta ir PĮP vertinimo metu jos gali būti kitokios, nei nurodytos PĮP dokumentuose. Tokiu atveju pareiškėjams reikės taisyti PĮP, iš naujo perskaičiuojant projekto biud</a:t>
            </a:r>
            <a:r>
              <a:rPr lang="lt-LT" dirty="0">
                <a:latin typeface="Times New Roman" panose="02020603050405020304" pitchFamily="18" charset="0"/>
                <a:ea typeface="Times New Roman" panose="02020603050405020304" pitchFamily="18" charset="0"/>
              </a:rPr>
              <a:t>ž</a:t>
            </a:r>
            <a:r>
              <a:rPr lang="lt-LT" sz="2800" dirty="0">
                <a:effectLst/>
                <a:latin typeface="Times New Roman" panose="02020603050405020304" pitchFamily="18" charset="0"/>
                <a:ea typeface="Times New Roman" panose="02020603050405020304" pitchFamily="18" charset="0"/>
              </a:rPr>
              <a:t>etą.</a:t>
            </a:r>
          </a:p>
          <a:p>
            <a:pPr marL="0" indent="0" algn="just">
              <a:buNone/>
            </a:pPr>
            <a:r>
              <a:rPr lang="lt-LT" dirty="0">
                <a:latin typeface="Times New Roman" panose="02020603050405020304" pitchFamily="18" charset="0"/>
                <a:ea typeface="Times New Roman" panose="02020603050405020304" pitchFamily="18" charset="0"/>
              </a:rPr>
              <a:t>Komerciniai pasiūlymai/internetinės nuorodos su kainomis turi būti ne mažiau kaip trys.</a:t>
            </a:r>
            <a:endParaRPr lang="lt-LT" dirty="0">
              <a:effectLst/>
              <a:latin typeface="Times New Roman" panose="02020603050405020304" pitchFamily="18" charset="0"/>
              <a:ea typeface="Times New Roman" panose="02020603050405020304" pitchFamily="18" charset="0"/>
            </a:endParaRPr>
          </a:p>
          <a:p>
            <a:pPr algn="just"/>
            <a:endParaRPr lang="lt-LT" dirty="0">
              <a:effectLst/>
              <a:latin typeface="Times New Roman" panose="02020603050405020304" pitchFamily="18" charset="0"/>
              <a:ea typeface="Times New Roman" panose="02020603050405020304" pitchFamily="18" charset="0"/>
            </a:endParaRPr>
          </a:p>
          <a:p>
            <a:endParaRPr lang="lt-LT" dirty="0">
              <a:latin typeface="Times New Roman" panose="02020603050405020304" pitchFamily="18" charset="0"/>
              <a:ea typeface="Times New Roman" panose="02020603050405020304" pitchFamily="18" charset="0"/>
            </a:endParaRPr>
          </a:p>
          <a:p>
            <a:endParaRPr lang="lt-LT"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a:p>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1787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(1)</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a:bodyPr>
          <a:lstStyle/>
          <a:p>
            <a:pPr marL="0" indent="0">
              <a:buNone/>
            </a:pPr>
            <a:r>
              <a:rPr lang="lt-LT" sz="2000" b="1" dirty="0">
                <a:effectLst/>
                <a:latin typeface="Times New Roman" panose="02020603050405020304" pitchFamily="18" charset="0"/>
                <a:ea typeface="Times New Roman" panose="02020603050405020304" pitchFamily="18" charset="0"/>
              </a:rPr>
              <a:t>Nekilnojamasis turtas, statybos darbai:</a:t>
            </a:r>
          </a:p>
          <a:p>
            <a:r>
              <a:rPr lang="lt-LT" sz="1800" dirty="0">
                <a:effectLst/>
                <a:latin typeface="Times New Roman" panose="02020603050405020304" pitchFamily="18" charset="0"/>
                <a:ea typeface="Times New Roman" panose="02020603050405020304" pitchFamily="18" charset="0"/>
              </a:rPr>
              <a:t>Projekto veikloms vykdyti reikalingas projekto vykdytojo ir (ar) partnerio (-</a:t>
            </a:r>
            <a:r>
              <a:rPr lang="lt-LT" sz="1800" dirty="0" err="1">
                <a:effectLst/>
                <a:latin typeface="Times New Roman" panose="02020603050405020304" pitchFamily="18" charset="0"/>
                <a:ea typeface="Times New Roman" panose="02020603050405020304" pitchFamily="18" charset="0"/>
              </a:rPr>
              <a:t>ių</a:t>
            </a:r>
            <a:r>
              <a:rPr lang="lt-LT" sz="1800" dirty="0">
                <a:effectLst/>
                <a:latin typeface="Times New Roman" panose="02020603050405020304" pitchFamily="18" charset="0"/>
                <a:ea typeface="Times New Roman" panose="02020603050405020304" pitchFamily="18" charset="0"/>
              </a:rPr>
              <a:t>) valdomas nekilnojamasis turtas, kuris gali būti numatomas kaip projekto vykdytojo nuosavas nepiniginis įnašas (su tam tikromis sąlygomis) ir šio nurodyto nekilnojamojo turto nepriklausomo turto vertintojo nekilnojamojo turto rinkos vertės ataskaitos parengimo išlaidos.</a:t>
            </a:r>
          </a:p>
          <a:p>
            <a:pPr algn="just">
              <a:spcBef>
                <a:spcPts val="600"/>
              </a:spcBef>
            </a:pPr>
            <a:r>
              <a:rPr lang="lt-LT" sz="1800" dirty="0">
                <a:effectLst/>
                <a:latin typeface="Times New Roman" panose="02020603050405020304" pitchFamily="18" charset="0"/>
                <a:ea typeface="Times New Roman" panose="02020603050405020304" pitchFamily="18" charset="0"/>
              </a:rPr>
              <a:t>Patalpų paprastojo remonto darbų išlaidos, kai tenkinamos visos šios sąlygos:</a:t>
            </a:r>
          </a:p>
          <a:p>
            <a:pPr marL="342900" lvl="0" indent="-342900" algn="just">
              <a:buFont typeface="Times New Roman" panose="02020603050405020304" pitchFamily="18" charset="0"/>
              <a:buChar char="-"/>
              <a:tabLst>
                <a:tab pos="93980" algn="l"/>
              </a:tabLst>
            </a:pPr>
            <a:r>
              <a:rPr lang="lt-LT" sz="1800" dirty="0">
                <a:effectLst/>
                <a:latin typeface="Times New Roman" panose="02020603050405020304" pitchFamily="18" charset="0"/>
                <a:ea typeface="Times New Roman" panose="02020603050405020304" pitchFamily="18" charset="0"/>
              </a:rPr>
              <a:t>išlaidos yra reikalingos vykdyti projekto veiklas;</a:t>
            </a:r>
          </a:p>
          <a:p>
            <a:pPr marL="342900" lvl="0" indent="-342900" algn="just">
              <a:buFont typeface="Times New Roman" panose="02020603050405020304" pitchFamily="18" charset="0"/>
              <a:buChar char="-"/>
              <a:tabLst>
                <a:tab pos="4445" algn="l"/>
                <a:tab pos="93980" algn="l"/>
              </a:tabLst>
            </a:pPr>
            <a:r>
              <a:rPr lang="lt-LT" sz="1800" dirty="0">
                <a:effectLst/>
                <a:latin typeface="Times New Roman" panose="02020603050405020304" pitchFamily="18" charset="0"/>
                <a:ea typeface="Times New Roman" panose="02020603050405020304" pitchFamily="18" charset="0"/>
              </a:rPr>
              <a:t>nekilnojamąjį turtą (patalpas) projekto vykdytojas ar partneris valdo nuosavybės, patikėjimo, panaudos, nuomos teise ir tokia teisė yra užtikrinta ne trumpiau, nei 5 metus po projekto veiklų pabaigos;</a:t>
            </a:r>
          </a:p>
          <a:p>
            <a:pPr marL="342900" lvl="0" indent="-342900" algn="just">
              <a:buFont typeface="Times New Roman" panose="02020603050405020304" pitchFamily="18" charset="0"/>
              <a:buChar char="-"/>
              <a:tabLst>
                <a:tab pos="93980" algn="l"/>
              </a:tabLst>
            </a:pPr>
            <a:r>
              <a:rPr lang="lt-LT" sz="1800" dirty="0">
                <a:effectLst/>
                <a:latin typeface="Times New Roman" panose="02020603050405020304" pitchFamily="18" charset="0"/>
                <a:ea typeface="Times New Roman" panose="02020603050405020304" pitchFamily="18" charset="0"/>
              </a:rPr>
              <a:t>projekto veiklas (ar jų dalį) įgyvendina pats projekto vykdytojas ir (ar) partneris.</a:t>
            </a:r>
          </a:p>
          <a:p>
            <a:endParaRPr lang="lt-LT" sz="1800" dirty="0">
              <a:effectLst/>
              <a:latin typeface="Times New Roman" panose="02020603050405020304" pitchFamily="18" charset="0"/>
              <a:ea typeface="Times New Roman" panose="02020603050405020304" pitchFamily="18" charset="0"/>
            </a:endParaRPr>
          </a:p>
          <a:p>
            <a:pPr marL="0" indent="0" algn="just">
              <a:buNone/>
            </a:pPr>
            <a:r>
              <a:rPr lang="lt-LT" sz="1800" i="1" dirty="0">
                <a:effectLst/>
                <a:latin typeface="Times New Roman" panose="02020603050405020304" pitchFamily="18" charset="0"/>
                <a:ea typeface="Times New Roman" panose="02020603050405020304" pitchFamily="18" charset="0"/>
              </a:rPr>
              <a:t>Pastaba: Visų šios kategorijos išlaidų suma gali sudaryti ne daugiau kaip 15 proc. visų projekto tinkamų finansuoti išlaidų</a:t>
            </a:r>
          </a:p>
          <a:p>
            <a:endParaRPr lang="lt-LT" dirty="0"/>
          </a:p>
        </p:txBody>
      </p:sp>
    </p:spTree>
    <p:extLst>
      <p:ext uri="{BB962C8B-B14F-4D97-AF65-F5344CB8AC3E}">
        <p14:creationId xmlns:p14="http://schemas.microsoft.com/office/powerpoint/2010/main" val="2045871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(2)</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lstStyle/>
          <a:p>
            <a:pPr marL="0" indent="0">
              <a:buNone/>
            </a:pPr>
            <a:r>
              <a:rPr lang="lt-LT" sz="2400" b="1" dirty="0">
                <a:effectLst/>
                <a:latin typeface="Times New Roman" panose="02020603050405020304" pitchFamily="18" charset="0"/>
                <a:ea typeface="Times New Roman" panose="02020603050405020304" pitchFamily="18" charset="0"/>
              </a:rPr>
              <a:t>Įranga, įrenginiai ir kitas turtas:</a:t>
            </a:r>
          </a:p>
          <a:p>
            <a:pPr algn="just"/>
            <a:r>
              <a:rPr lang="lt-LT" sz="2400" dirty="0">
                <a:effectLst/>
                <a:latin typeface="Times New Roman" panose="02020603050405020304" pitchFamily="18" charset="0"/>
                <a:ea typeface="Times New Roman" panose="02020603050405020304" pitchFamily="18" charset="0"/>
              </a:rPr>
              <a:t>Projekto veikloms vykdyti reikalingų baldų, kompiuterinės technikos, programinės įrangos ir kitos įrangos, įrenginių ir kito ilgalaikio turto įsigijimo išlaidos (įskaitant jų transportavimo, projektavimo, sumontavimo, vietos (aikštelės) paruošimo, instaliavimo, paruošimo naudoti, išbandymo, apmokymo naudotis, saugos instruktažo, techninės priežiūros ir susijusias išlaidas), su šių veiklų vykdymu susijęs darbo užmokestis bei komandiruočių išlaidos. </a:t>
            </a:r>
          </a:p>
          <a:p>
            <a:pPr marL="0" indent="0" algn="just">
              <a:spcBef>
                <a:spcPts val="600"/>
              </a:spcBef>
              <a:buNone/>
            </a:pPr>
            <a:r>
              <a:rPr lang="lt-LT" sz="2400" i="1" dirty="0">
                <a:effectLst/>
                <a:latin typeface="Times New Roman" panose="02020603050405020304" pitchFamily="18" charset="0"/>
                <a:ea typeface="Times New Roman" panose="02020603050405020304" pitchFamily="18" charset="0"/>
              </a:rPr>
              <a:t>Pastaba: Šios išlaidos yra tinkamos, kai projekto veiklas (ar jų dalį), kurioms vykdyti įsigyjama nurodyta įranga, įgyvendina pats projekto vykdytojas ir (ar) partneris. Šio tipo išlaidos gali sudaryti ne daugiau kaip 30 proc. visų tinkamų finansuoti projekto išlaidų ir yra tenkinamos atitinkamos sąlygos.</a:t>
            </a:r>
          </a:p>
          <a:p>
            <a:pPr algn="just">
              <a:spcBef>
                <a:spcPts val="600"/>
              </a:spcBef>
            </a:pPr>
            <a:endParaRPr lang="lt-LT" sz="1800" dirty="0">
              <a:effectLst/>
              <a:latin typeface="Times New Roman" panose="02020603050405020304" pitchFamily="18" charset="0"/>
              <a:ea typeface="Times New Roman" panose="02020603050405020304" pitchFamily="18" charset="0"/>
            </a:endParaRPr>
          </a:p>
          <a:p>
            <a:endParaRPr lang="lt-LT" dirty="0"/>
          </a:p>
        </p:txBody>
      </p:sp>
    </p:spTree>
    <p:extLst>
      <p:ext uri="{BB962C8B-B14F-4D97-AF65-F5344CB8AC3E}">
        <p14:creationId xmlns:p14="http://schemas.microsoft.com/office/powerpoint/2010/main" val="4042006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(3)</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a:bodyPr>
          <a:lstStyle/>
          <a:p>
            <a:pPr marL="0" indent="0">
              <a:buNone/>
            </a:pPr>
            <a:r>
              <a:rPr lang="lt-LT" b="1" dirty="0">
                <a:latin typeface="Times New Roman" panose="02020603050405020304" pitchFamily="18" charset="0"/>
                <a:cs typeface="Times New Roman" panose="02020603050405020304" pitchFamily="18" charset="0"/>
              </a:rPr>
              <a:t>Projekto vykdymas:</a:t>
            </a:r>
          </a:p>
          <a:p>
            <a:pPr algn="just"/>
            <a:r>
              <a:rPr lang="lt-LT" sz="2000" dirty="0">
                <a:effectLst/>
                <a:latin typeface="Times New Roman" panose="02020603050405020304" pitchFamily="18" charset="0"/>
                <a:ea typeface="Times New Roman" panose="02020603050405020304" pitchFamily="18" charset="0"/>
              </a:rPr>
              <a:t>Projekto veiklas vykdančių projekto vykdytojo ir partnerio organizacijų darbuotojų darbo užmokesčio išlaidos;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savanoriška veikla</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reikalingo nekilnojamojo turto nuomos išlaidos (su tam tikromis sąlygomis);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transporto priemonių nuomos ir eksploatavimo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baldų, įrangos, įrenginių, įrankių, kompiuterinės technikos, programinės įrangos nuomos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vykdytojui ar partneriui nuosavybės teise priklausančio ilgalaikio turto (baldų, įrangos, įrenginių, įrankių, kompiuterinės technikos), kuris naudojamas projekto veikloms vykdyti, nusidėvėjimo išlaidos</a:t>
            </a:r>
            <a:r>
              <a:rPr lang="lt-LT" sz="2000" dirty="0">
                <a:latin typeface="Times New Roman" panose="02020603050405020304" pitchFamily="18" charset="0"/>
                <a:ea typeface="Times New Roman" panose="02020603050405020304" pitchFamily="18" charset="0"/>
              </a:rPr>
              <a:t>, </a:t>
            </a:r>
            <a:r>
              <a:rPr lang="lt-LT" sz="2000" dirty="0">
                <a:effectLst/>
                <a:latin typeface="Times New Roman" panose="02020603050405020304" pitchFamily="18" charset="0"/>
                <a:ea typeface="Times New Roman" panose="02020603050405020304" pitchFamily="18" charset="0"/>
              </a:rPr>
              <a:t>jei turtas yra įsigytas nuosavomis lėšomis</a:t>
            </a:r>
            <a:r>
              <a:rPr lang="lt-LT" sz="2000" dirty="0">
                <a:latin typeface="Times New Roman" panose="02020603050405020304" pitchFamily="18" charset="0"/>
                <a:ea typeface="Times New Roman" panose="02020603050405020304" pitchFamily="18" charset="0"/>
              </a:rPr>
              <a:t>;</a:t>
            </a:r>
          </a:p>
          <a:p>
            <a:endParaRPr lang="lt-LT" dirty="0"/>
          </a:p>
        </p:txBody>
      </p:sp>
    </p:spTree>
    <p:extLst>
      <p:ext uri="{BB962C8B-B14F-4D97-AF65-F5344CB8AC3E}">
        <p14:creationId xmlns:p14="http://schemas.microsoft.com/office/powerpoint/2010/main" val="105194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(4)</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385888"/>
            <a:ext cx="10806113" cy="4329712"/>
          </a:xfrm>
        </p:spPr>
        <p:txBody>
          <a:bodyPr>
            <a:normAutofit lnSpcReduction="10000"/>
          </a:bodyPr>
          <a:lstStyle/>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rojektą vykdančiam personalui (t. y. projekto tiesiogines veiklas vykdantiems fiziniams asmenims, su projekto vykdytoju ar partneriu susijusiems darbo santykiais, jų esmę atitinkančiais santykiais arba dirbančiais pagal paslaugų (civilines), įskaitant autorines, sutartis ar savanoriškos veiklos sutartis) projekto veikloms, atitinkančioms </a:t>
            </a:r>
            <a:r>
              <a:rPr lang="en-GB" sz="2000" b="0" i="0" dirty="0" err="1">
                <a:solidFill>
                  <a:srgbClr val="333333"/>
                </a:solidFill>
                <a:effectLst/>
                <a:latin typeface="Times New Roman" panose="02020603050405020304" pitchFamily="18" charset="0"/>
                <a:cs typeface="Times New Roman" panose="02020603050405020304" pitchFamily="18" charset="0"/>
              </a:rPr>
              <a:t>Aprašo</a:t>
            </a:r>
            <a:r>
              <a:rPr lang="en-GB" sz="2000" b="0" i="0" dirty="0">
                <a:solidFill>
                  <a:srgbClr val="333333"/>
                </a:solidFill>
                <a:effectLst/>
                <a:latin typeface="Times New Roman" panose="02020603050405020304" pitchFamily="18" charset="0"/>
                <a:cs typeface="Times New Roman" panose="02020603050405020304" pitchFamily="18" charset="0"/>
              </a:rPr>
              <a:t> </a:t>
            </a:r>
            <a:r>
              <a:rPr lang="lt-LT" sz="1800" dirty="0">
                <a:effectLst/>
                <a:latin typeface="Times New Roman" panose="02020603050405020304" pitchFamily="18" charset="0"/>
                <a:ea typeface="Times New Roman" panose="02020603050405020304" pitchFamily="18" charset="0"/>
              </a:rPr>
              <a:t>2.1.2.1 papunktyje </a:t>
            </a:r>
            <a:r>
              <a:rPr lang="lt-LT" sz="2000" dirty="0">
                <a:effectLst/>
                <a:latin typeface="Times New Roman" panose="02020603050405020304" pitchFamily="18" charset="0"/>
                <a:ea typeface="Times New Roman" panose="02020603050405020304" pitchFamily="18" charset="0"/>
              </a:rPr>
              <a:t>nurodytas veiklas, vykdyti, taip pat dalyvaujantiems projekto veiklų dalyviams reikalingų specialių drabužių ir individualios saugos priemonių įsigijimo, skiepijimo, sveikatos pažymos gavimo išlaidos (kai to reikia pagal vykdomos projekto veiklos pobūdį)</a:t>
            </a:r>
            <a:endParaRPr lang="lt-LT" sz="2000" dirty="0">
              <a:latin typeface="Times New Roman" panose="02020603050405020304" pitchFamily="18" charset="0"/>
              <a:ea typeface="Times New Roman" panose="02020603050405020304" pitchFamily="18" charset="0"/>
            </a:endParaRP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ir projekto veiklų dalyvių maitinimo išlaidos;</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pašto, telefono (interneto ir telefoninio ryšio) išlaidos</a:t>
            </a:r>
            <a:r>
              <a:rPr lang="lt-LT" sz="20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veiklas vykdančių savanorių savanoriškos veiklos vykdymo laikotarpiui tenkančios draudimo pagal </a:t>
            </a:r>
            <a:r>
              <a:rPr lang="lt-LT" sz="2000" dirty="0">
                <a:effectLst/>
                <a:latin typeface="Times New Roman" panose="02020603050405020304" pitchFamily="18" charset="0"/>
                <a:ea typeface="Times New Roman" panose="02020603050405020304" pitchFamily="18" charset="0"/>
                <a:hlinkClick r:id="rId4"/>
              </a:rPr>
              <a:t>Savanoriškos veiklos įstatymo 10 straipsnio 1 dalį išlaidos</a:t>
            </a:r>
            <a:r>
              <a:rPr lang="lt-LT" sz="2000" dirty="0">
                <a:effectLst/>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rPr>
              <a:t>rojekto veikloms vykdyti reikalingų mokymo priemonių, darbo priemonių ir medžiagų, taip pat kito trumpalaikio turto (išskyrus trumpalaikiam turtui priskiriamus baldus, įrangą ir įrenginius) įsigijimo ir (ar) nuomos išlaidos;</a:t>
            </a:r>
          </a:p>
          <a:p>
            <a:pPr marL="0" indent="0" algn="just">
              <a:buNone/>
            </a:pPr>
            <a:endParaRPr lang="lt-LT" dirty="0"/>
          </a:p>
        </p:txBody>
      </p:sp>
    </p:spTree>
    <p:extLst>
      <p:ext uri="{BB962C8B-B14F-4D97-AF65-F5344CB8AC3E}">
        <p14:creationId xmlns:p14="http://schemas.microsoft.com/office/powerpoint/2010/main" val="245931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(5)</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985838"/>
            <a:ext cx="10806113" cy="4729762"/>
          </a:xfrm>
        </p:spPr>
        <p:txBody>
          <a:bodyPr>
            <a:normAutofit fontScale="85000" lnSpcReduction="20000"/>
          </a:bodyPr>
          <a:lstStyle/>
          <a:p>
            <a:pPr algn="just"/>
            <a:r>
              <a:rPr lang="lt-LT" sz="2100" dirty="0">
                <a:effectLst/>
                <a:latin typeface="Times New Roman" panose="02020603050405020304" pitchFamily="18" charset="0"/>
                <a:ea typeface="Times New Roman" panose="02020603050405020304" pitchFamily="18" charset="0"/>
              </a:rPr>
              <a:t>Projekto veikloms vykdyti reikalingos kelionių Lietuvos Respublikos teritorijoje ir (ar) kuro išlaidos, apmokamos pagal fiksuotąjį įkainį, kurio dydis nustatytas Projekto dalyvio ir (arba) projektą vykdančio personalo tarpmiestinės kelionės išlaidų Lietuvoje FĮ nustatymo tyrimo ataskaitoje, kuri skelbiama interneto svetainėje www.esinvesticijos.lt</a:t>
            </a:r>
            <a:r>
              <a:rPr lang="lt-LT" sz="2100" dirty="0">
                <a:latin typeface="Times New Roman" panose="02020603050405020304" pitchFamily="18" charset="0"/>
                <a:ea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rPr>
              <a:t>D</a:t>
            </a:r>
            <a:r>
              <a:rPr lang="lt-LT" sz="2000" dirty="0">
                <a:effectLst/>
                <a:latin typeface="Times New Roman" panose="02020603050405020304" pitchFamily="18" charset="0"/>
                <a:ea typeface="Times New Roman" panose="02020603050405020304" pitchFamily="18" charset="0"/>
              </a:rPr>
              <a:t>okumentų, reikalingų nustatyti asmens priklausymo tikslinei grupei faktą, išdavimo apmokėjimo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reikalingų renginių organizavimo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latin typeface="Times New Roman" panose="02020603050405020304" pitchFamily="18" charset="0"/>
                <a:ea typeface="Times New Roman" panose="02020603050405020304" pitchFamily="18" charset="0"/>
                <a:cs typeface="Times New Roman" panose="02020603050405020304" pitchFamily="18" charset="0"/>
              </a:rPr>
              <a:t>P</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rojekto veikloms vykdyti reikalingų projektą vykdančio personalo (įskaitant projekto veiklas vykdančius savanorius) ir projekto veiklų dalyvių dalyvavimo renginiuose, užsiėmimuose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reikalingo svečio iš užsienio kelionių ir apgyvendinimo išlaidos;</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Projekto veikloms vykdyti reikalingų interneto svetainių kūrimo ir palaikymo išlaidos, leidinių ir informacinių pranešimų rengimo, televizijos bei radijo laidų rengimo ir transliavimo išlaidos</a:t>
            </a:r>
            <a:r>
              <a:rPr lang="lt-LT" sz="20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Paslaugų teikimo pagal projekto vykdytojo ir (ar) partnerio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ių</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su išorės paslaugų teikėju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sudarytą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as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paslaugų teikimo sutartį (-</a:t>
            </a:r>
            <a:r>
              <a:rPr lang="lt-LT" sz="2000" dirty="0" err="1">
                <a:effectLst/>
                <a:latin typeface="Times New Roman" panose="02020603050405020304" pitchFamily="18" charset="0"/>
                <a:ea typeface="Times New Roman" panose="02020603050405020304" pitchFamily="18" charset="0"/>
                <a:cs typeface="Times New Roman" panose="02020603050405020304" pitchFamily="18" charset="0"/>
              </a:rPr>
              <a:t>is</a:t>
            </a:r>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 išlaidos;</a:t>
            </a:r>
          </a:p>
          <a:p>
            <a:pPr algn="just"/>
            <a:r>
              <a:rPr lang="lt-LT" sz="2100" dirty="0">
                <a:effectLst/>
                <a:latin typeface="Times New Roman" panose="02020603050405020304" pitchFamily="18" charset="0"/>
                <a:ea typeface="Times New Roman" panose="02020603050405020304" pitchFamily="18" charset="0"/>
              </a:rPr>
              <a:t>Projekto veiklų dalyvių, kurie dalyvauja Aprašo 2.1.2.1.2, 2.1.2.1.4 ir (ar) 2.1.2.1.5 papunkčiuose nurodytose neformaliojo profesinio mokymo, organizuojamo pameistrystės forma, ar praktinių darbo įgūdžių įgijimo, ugdymo darbo vietoje veiklose, civilinės atsakomybės už projekto veiklų dalyvio darbdaviui padarytą turtinę žalą projekto veiklų dalyviui (-</a:t>
            </a:r>
            <a:r>
              <a:rPr lang="lt-LT" sz="2100" dirty="0" err="1">
                <a:effectLst/>
                <a:latin typeface="Times New Roman" panose="02020603050405020304" pitchFamily="18" charset="0"/>
                <a:ea typeface="Times New Roman" panose="02020603050405020304" pitchFamily="18" charset="0"/>
              </a:rPr>
              <a:t>iams</a:t>
            </a:r>
            <a:r>
              <a:rPr lang="lt-LT" sz="2100" dirty="0">
                <a:effectLst/>
                <a:latin typeface="Times New Roman" panose="02020603050405020304" pitchFamily="18" charset="0"/>
                <a:ea typeface="Times New Roman" panose="02020603050405020304" pitchFamily="18" charset="0"/>
              </a:rPr>
              <a:t>) mokantis ir dirbant pagal pameistrystės darbo sutartį arba atliekant praktiką pagal savanoriškos praktikos sutartį draudimo išlaidos; </a:t>
            </a:r>
            <a:endParaRPr lang="lt-LT" sz="2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lt-LT" sz="2000" dirty="0">
                <a:effectLst/>
                <a:latin typeface="Times New Roman" panose="02020603050405020304" pitchFamily="18" charset="0"/>
                <a:ea typeface="Times New Roman" panose="02020603050405020304" pitchFamily="18" charset="0"/>
                <a:cs typeface="Times New Roman" panose="02020603050405020304" pitchFamily="18" charset="0"/>
              </a:rPr>
              <a:t>Kitos projekto veikloms įvykdyti ir projekto tikslams pasiekti būtinos ir pagrįstos išlaidos.</a:t>
            </a:r>
            <a:endParaRPr lang="lt-LT" sz="20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lt-LT" dirty="0"/>
          </a:p>
        </p:txBody>
      </p:sp>
    </p:spTree>
    <p:extLst>
      <p:ext uri="{BB962C8B-B14F-4D97-AF65-F5344CB8AC3E}">
        <p14:creationId xmlns:p14="http://schemas.microsoft.com/office/powerpoint/2010/main" val="4287069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3328D-1808-521A-F065-0E5F50AB5C58}"/>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5E05FCF3-58D0-1892-C558-6447F9AFB4BF}"/>
              </a:ext>
            </a:extLst>
          </p:cNvPr>
          <p:cNvSpPr>
            <a:spLocks noGrp="1"/>
          </p:cNvSpPr>
          <p:nvPr>
            <p:ph type="title"/>
          </p:nvPr>
        </p:nvSpPr>
        <p:spPr>
          <a:xfrm>
            <a:off x="838200" y="365126"/>
            <a:ext cx="10915834" cy="416109"/>
          </a:xfrm>
        </p:spPr>
        <p:txBody>
          <a:bodyPr>
            <a:normAutofit fontScale="90000"/>
          </a:bodyPr>
          <a:lstStyle/>
          <a:p>
            <a:pPr algn="ctr"/>
            <a:r>
              <a:rPr lang="lt-LT" sz="3200" b="1" dirty="0">
                <a:latin typeface="Times New Roman" panose="02020603050405020304" pitchFamily="18" charset="0"/>
                <a:cs typeface="Times New Roman" panose="02020603050405020304" pitchFamily="18" charset="0"/>
              </a:rPr>
              <a:t>TINKAMOS FINANSUOTI IŠLAIDOS (6)</a:t>
            </a:r>
          </a:p>
        </p:txBody>
      </p:sp>
      <p:pic>
        <p:nvPicPr>
          <p:cNvPr id="5" name="Grafinis elementas 4">
            <a:extLst>
              <a:ext uri="{FF2B5EF4-FFF2-40B4-BE49-F238E27FC236}">
                <a16:creationId xmlns:a16="http://schemas.microsoft.com/office/drawing/2014/main" id="{CA96A3EF-DD9F-AD18-FC88-C1CEB60B8C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8" name="Turinio vietos rezervavimo ženklas 7">
            <a:extLst>
              <a:ext uri="{FF2B5EF4-FFF2-40B4-BE49-F238E27FC236}">
                <a16:creationId xmlns:a16="http://schemas.microsoft.com/office/drawing/2014/main" id="{AC878336-49D7-4F9F-9DEB-6F0BA6B9632B}"/>
              </a:ext>
            </a:extLst>
          </p:cNvPr>
          <p:cNvSpPr>
            <a:spLocks noGrp="1"/>
          </p:cNvSpPr>
          <p:nvPr>
            <p:ph idx="1"/>
          </p:nvPr>
        </p:nvSpPr>
        <p:spPr>
          <a:xfrm>
            <a:off x="838199" y="1014414"/>
            <a:ext cx="10806113" cy="4543424"/>
          </a:xfrm>
        </p:spPr>
        <p:txBody>
          <a:bodyPr>
            <a:normAutofit/>
          </a:bodyPr>
          <a:lstStyle/>
          <a:p>
            <a:pPr marL="0" indent="0" algn="just">
              <a:buNone/>
            </a:pPr>
            <a:r>
              <a:rPr lang="lt-LT" sz="2400" b="1" dirty="0">
                <a:solidFill>
                  <a:srgbClr val="000000"/>
                </a:solidFill>
                <a:effectLst/>
                <a:latin typeface="Times New Roman" panose="02020603050405020304" pitchFamily="18" charset="0"/>
                <a:ea typeface="Times New Roman" panose="02020603050405020304" pitchFamily="18" charset="0"/>
              </a:rPr>
              <a:t>Projekto matomumas ir informavimas apie projektą:</a:t>
            </a:r>
          </a:p>
          <a:p>
            <a:pPr algn="just"/>
            <a:r>
              <a:rPr lang="lt-LT" sz="2400" dirty="0">
                <a:effectLst/>
                <a:latin typeface="Times New Roman" panose="02020603050405020304" pitchFamily="18" charset="0"/>
                <a:ea typeface="Times New Roman" panose="02020603050405020304" pitchFamily="18" charset="0"/>
              </a:rPr>
              <a:t>Tinkamomis finansuoti išlaidomis yra laikomos </a:t>
            </a:r>
            <a:r>
              <a:rPr lang="lt-LT" sz="2400" dirty="0">
                <a:effectLst/>
                <a:latin typeface="Times New Roman" panose="02020603050405020304" pitchFamily="18" charset="0"/>
                <a:ea typeface="Times New Roman" panose="02020603050405020304" pitchFamily="18" charset="0"/>
                <a:hlinkClick r:id="rId4"/>
              </a:rPr>
              <a:t>PAFT </a:t>
            </a:r>
            <a:r>
              <a:rPr lang="lt-LT" sz="2400" dirty="0">
                <a:solidFill>
                  <a:srgbClr val="000000"/>
                </a:solidFill>
                <a:effectLst/>
                <a:latin typeface="Times New Roman" panose="02020603050405020304" pitchFamily="18" charset="0"/>
                <a:ea typeface="Times New Roman" panose="02020603050405020304" pitchFamily="18" charset="0"/>
                <a:hlinkClick r:id="rId4"/>
              </a:rPr>
              <a:t>341.1–341.4 papunkčiuose </a:t>
            </a:r>
            <a:r>
              <a:rPr lang="lt-LT" sz="2400" dirty="0">
                <a:solidFill>
                  <a:srgbClr val="000000"/>
                </a:solidFill>
                <a:effectLst/>
                <a:latin typeface="Times New Roman" panose="02020603050405020304" pitchFamily="18" charset="0"/>
                <a:ea typeface="Times New Roman" panose="02020603050405020304" pitchFamily="18" charset="0"/>
              </a:rPr>
              <a:t>nurodytoms projekto matomumo ir informavimo apie projektą priemonėms įgyvendinti būtinos išlaidos. Šios išlaidos projekto vykdytojui apmokamos supaprastintai taikant fiksuotąją sumą.</a:t>
            </a:r>
          </a:p>
          <a:p>
            <a:pPr marL="0" indent="0" algn="just">
              <a:buNone/>
            </a:pPr>
            <a:r>
              <a:rPr lang="lt-LT" sz="2400" b="1" dirty="0">
                <a:effectLst/>
                <a:latin typeface="Times New Roman" panose="02020603050405020304" pitchFamily="18" charset="0"/>
                <a:ea typeface="Times New Roman" panose="02020603050405020304" pitchFamily="18" charset="0"/>
              </a:rPr>
              <a:t>Netiesioginės išlaidos ir kitos išlaidos pagal fiksuotąją projekto išlaidų normą:</a:t>
            </a:r>
            <a:endParaRPr lang="lt-LT" sz="2400" b="1" dirty="0">
              <a:solidFill>
                <a:srgbClr val="000000"/>
              </a:solidFill>
              <a:latin typeface="Times New Roman" panose="02020603050405020304" pitchFamily="18" charset="0"/>
              <a:ea typeface="Times New Roman" panose="02020603050405020304" pitchFamily="18" charset="0"/>
            </a:endParaRPr>
          </a:p>
          <a:p>
            <a:pPr algn="just"/>
            <a:r>
              <a:rPr lang="lt-LT" sz="2400" dirty="0">
                <a:effectLst/>
                <a:latin typeface="Times New Roman" panose="02020603050405020304" pitchFamily="18" charset="0"/>
                <a:ea typeface="Times New Roman" panose="02020603050405020304" pitchFamily="18" charset="0"/>
              </a:rPr>
              <a:t>Tinkamos finansuoti su projekto administravimu susijusios išlaidos. Šios išlaidos apmokamos taikant fiksuotąją projekto išlaidų normą, t. y. iki 7 proc. netiesioginių išlaidų fiksuotoji norma </a:t>
            </a:r>
          </a:p>
          <a:p>
            <a:pPr marL="0" indent="0" algn="just">
              <a:buNone/>
            </a:pPr>
            <a:r>
              <a:rPr lang="lt-LT" sz="2400" i="1" dirty="0">
                <a:latin typeface="Times New Roman" panose="02020603050405020304" pitchFamily="18" charset="0"/>
              </a:rPr>
              <a:t>Pastaba: projektuose gali būti numatoma tik 0 arba 7 proc. netiesioginių išlaidų, kurios apskaičiuojamos nuo projekto tiesioginių išlaidų.</a:t>
            </a:r>
            <a:endParaRPr lang="lt-LT" sz="2400" i="1" dirty="0"/>
          </a:p>
        </p:txBody>
      </p:sp>
    </p:spTree>
    <p:extLst>
      <p:ext uri="{BB962C8B-B14F-4D97-AF65-F5344CB8AC3E}">
        <p14:creationId xmlns:p14="http://schemas.microsoft.com/office/powerpoint/2010/main" val="168168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877888"/>
          </a:xfrm>
        </p:spPr>
        <p:txBody>
          <a:bodyPr>
            <a:normAutofit/>
          </a:bodyPr>
          <a:lstStyle/>
          <a:p>
            <a:pPr algn="ctr"/>
            <a:r>
              <a:rPr lang="lt-LT" sz="3200" b="1" dirty="0">
                <a:latin typeface="Times New Roman" panose="02020603050405020304" pitchFamily="18" charset="0"/>
                <a:cs typeface="Times New Roman" panose="02020603050405020304" pitchFamily="18" charset="0"/>
              </a:rPr>
              <a:t>NETINKAMOS FINANSUOTI IŠLAIDOS (1)</a:t>
            </a:r>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257176" y="1528763"/>
            <a:ext cx="11496860" cy="3914775"/>
          </a:xfrm>
        </p:spPr>
        <p:txBody>
          <a:bodyPr>
            <a:noAutofit/>
          </a:bodyPr>
          <a:lstStyle/>
          <a:p>
            <a:pPr indent="450215" algn="just">
              <a:tabLst>
                <a:tab pos="540385" algn="l"/>
              </a:tabLst>
            </a:pPr>
            <a:r>
              <a:rPr lang="lt-LT" dirty="0">
                <a:effectLst/>
                <a:latin typeface="Times New Roman" panose="02020603050405020304" pitchFamily="18" charset="0"/>
                <a:ea typeface="Times New Roman" panose="02020603050405020304" pitchFamily="18" charset="0"/>
              </a:rPr>
              <a:t>Išlaidos, nustatytos </a:t>
            </a:r>
            <a:r>
              <a:rPr lang="lt-LT" dirty="0">
                <a:effectLst/>
                <a:latin typeface="Times New Roman" panose="02020603050405020304" pitchFamily="18" charset="0"/>
                <a:ea typeface="Times New Roman" panose="02020603050405020304" pitchFamily="18" charset="0"/>
                <a:hlinkClick r:id="rId2"/>
              </a:rPr>
              <a:t>PAFT VII skyriaus </a:t>
            </a:r>
            <a:r>
              <a:rPr lang="lt-LT" dirty="0">
                <a:effectLst/>
                <a:latin typeface="Times New Roman" panose="02020603050405020304" pitchFamily="18" charset="0"/>
                <a:ea typeface="Times New Roman" panose="02020603050405020304" pitchFamily="18" charset="0"/>
              </a:rPr>
              <a:t>trečiajame skirsnyje (t. y. skolos palūkanos, naudoto turto įsigijimo išlaidos, </a:t>
            </a:r>
            <a:r>
              <a:rPr lang="lt-LT" dirty="0">
                <a:solidFill>
                  <a:srgbClr val="000000"/>
                </a:solidFill>
                <a:effectLst/>
                <a:latin typeface="Times New Roman" panose="02020603050405020304" pitchFamily="18" charset="0"/>
                <a:ea typeface="Times New Roman" panose="02020603050405020304" pitchFamily="18" charset="0"/>
              </a:rPr>
              <a:t>baudos, nuobaudos, </a:t>
            </a:r>
            <a:r>
              <a:rPr lang="lt-LT" dirty="0">
                <a:effectLst/>
                <a:latin typeface="Times New Roman" panose="02020603050405020304" pitchFamily="18" charset="0"/>
                <a:ea typeface="Times New Roman" panose="02020603050405020304" pitchFamily="18" charset="0"/>
              </a:rPr>
              <a:t>išlaidos, kurios padidina projekto sąnaudas, proporcingai nesukurdamos pridėtinės vertės, PĮP rengimo išlaidos, išlaidos, patirtos iš projekto vykdytojo arba partnerio įsigyjant prekes, paslaugas (įskaitant trumpalaikio ir ilgalaikio turto, taip pat nekilnojamojo turto nuomą) ar darbus, išlaidos, kurios ankščiau buvo finansuotos iš kitų šaltinių (ES, VB, SB), </a:t>
            </a:r>
            <a:r>
              <a:rPr lang="lt-LT" dirty="0">
                <a:solidFill>
                  <a:srgbClr val="000000"/>
                </a:solidFill>
                <a:effectLst/>
                <a:latin typeface="Times New Roman" panose="02020603050405020304" pitchFamily="18" charset="0"/>
                <a:ea typeface="Times New Roman" panose="02020603050405020304" pitchFamily="18" charset="0"/>
              </a:rPr>
              <a:t>išlaidos išeitinėms išmokoms, infrastruktūros, žemės ir kito nekilnojamojo turto pirkimo išlaidos; pastatų, kitų statinių ir patalpų statybos, rekonstravimo ir panašios išlaidos</a:t>
            </a:r>
            <a:r>
              <a:rPr lang="lt-LT" dirty="0">
                <a:solidFill>
                  <a:srgbClr val="000000"/>
                </a:solidFill>
                <a:latin typeface="Times New Roman" panose="02020603050405020304" pitchFamily="18" charset="0"/>
                <a:ea typeface="Times New Roman" panose="02020603050405020304" pitchFamily="18" charset="0"/>
              </a:rPr>
              <a:t>)</a:t>
            </a:r>
            <a:endParaRPr lang="lt-LT" dirty="0">
              <a:effectLst/>
              <a:latin typeface="Times New Roman" panose="02020603050405020304" pitchFamily="18" charset="0"/>
              <a:ea typeface="Times New Roman" panose="02020603050405020304" pitchFamily="18" charset="0"/>
            </a:endParaRPr>
          </a:p>
          <a:p>
            <a:pPr algn="just"/>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675128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91EF2-DCD2-0F12-FA9F-E7E06B09370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F519E30-1868-F485-7747-767E58548249}"/>
              </a:ext>
            </a:extLst>
          </p:cNvPr>
          <p:cNvSpPr>
            <a:spLocks noGrp="1"/>
          </p:cNvSpPr>
          <p:nvPr>
            <p:ph type="title"/>
          </p:nvPr>
        </p:nvSpPr>
        <p:spPr>
          <a:xfrm>
            <a:off x="838200" y="365126"/>
            <a:ext cx="10515600" cy="877888"/>
          </a:xfrm>
        </p:spPr>
        <p:txBody>
          <a:bodyPr>
            <a:normAutofit/>
          </a:bodyPr>
          <a:lstStyle/>
          <a:p>
            <a:pPr algn="ctr"/>
            <a:r>
              <a:rPr lang="lt-LT" sz="3200" b="1" dirty="0">
                <a:latin typeface="Times New Roman" panose="02020603050405020304" pitchFamily="18" charset="0"/>
                <a:cs typeface="Times New Roman" panose="02020603050405020304" pitchFamily="18" charset="0"/>
              </a:rPr>
              <a:t>NETINKAMOS FINANSUOTI IŠLAIDOS (2)</a:t>
            </a:r>
          </a:p>
        </p:txBody>
      </p:sp>
      <p:sp>
        <p:nvSpPr>
          <p:cNvPr id="3" name="Turinio vietos rezervavimo ženklas 2">
            <a:extLst>
              <a:ext uri="{FF2B5EF4-FFF2-40B4-BE49-F238E27FC236}">
                <a16:creationId xmlns:a16="http://schemas.microsoft.com/office/drawing/2014/main" id="{2A00689A-B8EC-AD56-9058-51A8926AA901}"/>
              </a:ext>
            </a:extLst>
          </p:cNvPr>
          <p:cNvSpPr>
            <a:spLocks noGrp="1"/>
          </p:cNvSpPr>
          <p:nvPr>
            <p:ph idx="1"/>
          </p:nvPr>
        </p:nvSpPr>
        <p:spPr>
          <a:xfrm>
            <a:off x="171450" y="1528763"/>
            <a:ext cx="11582586" cy="3914775"/>
          </a:xfrm>
        </p:spPr>
        <p:txBody>
          <a:bodyPr>
            <a:noAutofit/>
          </a:bodyPr>
          <a:lstStyle/>
          <a:p>
            <a:pPr lvl="2" algn="just">
              <a:tabLst>
                <a:tab pos="643890" algn="l"/>
              </a:tabLst>
            </a:pPr>
            <a:r>
              <a:rPr lang="lt-LT" sz="2400" dirty="0">
                <a:latin typeface="Times New Roman" panose="02020603050405020304" pitchFamily="18" charset="0"/>
                <a:ea typeface="Times New Roman" panose="02020603050405020304" pitchFamily="18" charset="0"/>
              </a:rPr>
              <a:t>T</a:t>
            </a:r>
            <a:r>
              <a:rPr lang="lt-LT" sz="2400" dirty="0">
                <a:effectLst/>
                <a:latin typeface="Times New Roman" panose="02020603050405020304" pitchFamily="18" charset="0"/>
                <a:ea typeface="Times New Roman" panose="02020603050405020304" pitchFamily="18" charset="0"/>
              </a:rPr>
              <a:t>ikslinėms grupėms skirto perduoti naudoti (išdalinti) trumpalaikio turto (maisto produktų, higienos prekių, drabužių ir pan.) įsigijimo išlaidos;</a:t>
            </a:r>
          </a:p>
          <a:p>
            <a:pPr lvl="2" algn="just">
              <a:tabLst>
                <a:tab pos="643890" algn="l"/>
              </a:tabLst>
            </a:pPr>
            <a:r>
              <a:rPr lang="lt-LT" sz="2400" dirty="0">
                <a:latin typeface="Times New Roman" panose="02020603050405020304" pitchFamily="18" charset="0"/>
                <a:ea typeface="Times New Roman" panose="02020603050405020304" pitchFamily="18" charset="0"/>
              </a:rPr>
              <a:t>M</a:t>
            </a:r>
            <a:r>
              <a:rPr lang="lt-LT" sz="2400" dirty="0">
                <a:effectLst/>
                <a:latin typeface="Times New Roman" panose="02020603050405020304" pitchFamily="18" charset="0"/>
                <a:ea typeface="Times New Roman" panose="02020603050405020304" pitchFamily="18" charset="0"/>
              </a:rPr>
              <a:t>edicinos įrangos, vaistinių preparatų įsigijimo išlaidos (medicinine įranga nėra laikoma tokia įranga, kuri, siekiant grąžinti ar palaikyti asmens sveikatos ir fizinę būklę, yra naudojama fiziniams pratimams atlikti);</a:t>
            </a:r>
          </a:p>
          <a:p>
            <a:pPr lvl="2" algn="just">
              <a:tabLst>
                <a:tab pos="643890" algn="l"/>
              </a:tabLst>
            </a:pPr>
            <a:r>
              <a:rPr lang="lt-LT" sz="2400" dirty="0">
                <a:effectLst/>
                <a:latin typeface="Times New Roman" panose="02020603050405020304" pitchFamily="18" charset="0"/>
                <a:ea typeface="Times New Roman" panose="02020603050405020304" pitchFamily="18" charset="0"/>
              </a:rPr>
              <a:t>Tikslinių grupių apgyvendinimo sveikatos priežiūros įstaigose ir su tuo susijusios išlaidos; </a:t>
            </a:r>
          </a:p>
          <a:p>
            <a:pPr lvl="2" algn="just">
              <a:tabLst>
                <a:tab pos="643890" algn="l"/>
              </a:tabLst>
            </a:pPr>
            <a:r>
              <a:rPr lang="lt-LT" sz="2400" dirty="0">
                <a:effectLst/>
                <a:latin typeface="Times New Roman" panose="02020603050405020304" pitchFamily="18" charset="0"/>
                <a:ea typeface="Times New Roman" panose="02020603050405020304" pitchFamily="18" charset="0"/>
              </a:rPr>
              <a:t>Transporto priemonių įsigijimo išlaidos; </a:t>
            </a:r>
          </a:p>
          <a:p>
            <a:pPr lvl="2" algn="just">
              <a:tabLst>
                <a:tab pos="643890" algn="l"/>
              </a:tabLst>
            </a:pPr>
            <a:r>
              <a:rPr lang="lt-LT" sz="2400" dirty="0">
                <a:latin typeface="Times New Roman" panose="02020603050405020304" pitchFamily="18" charset="0"/>
                <a:ea typeface="Times New Roman" panose="02020603050405020304" pitchFamily="18" charset="0"/>
              </a:rPr>
              <a:t>I</a:t>
            </a:r>
            <a:r>
              <a:rPr lang="lt-LT" sz="2400" dirty="0">
                <a:effectLst/>
                <a:latin typeface="Times New Roman" panose="02020603050405020304" pitchFamily="18" charset="0"/>
                <a:ea typeface="Times New Roman" panose="02020603050405020304" pitchFamily="18" charset="0"/>
              </a:rPr>
              <a:t>šperkamosios ar finansinės nuomos (lizingo) apmokėjimo išlaidos.</a:t>
            </a:r>
          </a:p>
          <a:p>
            <a:pPr algn="just"/>
            <a:endParaRPr lang="lt-LT" sz="2400" dirty="0">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401DBD04-88C6-C450-72F2-B2D49D9C00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0720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2B8F1-7AFB-4981-29A2-49A731425560}"/>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CE0E6CD7-C9E7-9F4A-9DBF-B81CB1E9C45D}"/>
              </a:ext>
            </a:extLst>
          </p:cNvPr>
          <p:cNvSpPr>
            <a:spLocks noGrp="1"/>
          </p:cNvSpPr>
          <p:nvPr>
            <p:ph type="title"/>
          </p:nvPr>
        </p:nvSpPr>
        <p:spPr>
          <a:xfrm>
            <a:off x="838200" y="365126"/>
            <a:ext cx="10515600" cy="1083662"/>
          </a:xfrm>
        </p:spPr>
        <p:txBody>
          <a:bodyPr>
            <a:normAutofit/>
          </a:bodyPr>
          <a:lstStyle/>
          <a:p>
            <a:pPr algn="ctr"/>
            <a:r>
              <a:rPr lang="lt-LT" sz="3200" b="1" dirty="0">
                <a:latin typeface="Times New Roman" panose="02020603050405020304" pitchFamily="18" charset="0"/>
                <a:cs typeface="Times New Roman" panose="02020603050405020304" pitchFamily="18" charset="0"/>
              </a:rPr>
              <a:t>DOKUMENTAI PROJEKTŲ ĮGYVENDINIMO PLANŲ(toliau-PĮP) RENGIMUI</a:t>
            </a:r>
          </a:p>
        </p:txBody>
      </p:sp>
      <p:sp>
        <p:nvSpPr>
          <p:cNvPr id="3" name="Turinio vietos rezervavimo ženklas 2">
            <a:extLst>
              <a:ext uri="{FF2B5EF4-FFF2-40B4-BE49-F238E27FC236}">
                <a16:creationId xmlns:a16="http://schemas.microsoft.com/office/drawing/2014/main" id="{E50612BC-D485-437E-41F9-78761B4A2A58}"/>
              </a:ext>
            </a:extLst>
          </p:cNvPr>
          <p:cNvSpPr>
            <a:spLocks noGrp="1"/>
          </p:cNvSpPr>
          <p:nvPr>
            <p:ph idx="1"/>
          </p:nvPr>
        </p:nvSpPr>
        <p:spPr>
          <a:xfrm>
            <a:off x="838200" y="1448788"/>
            <a:ext cx="10877550" cy="4266812"/>
          </a:xfrm>
        </p:spPr>
        <p:txBody>
          <a:bodyPr>
            <a:normAutofit fontScale="92500" lnSpcReduction="20000"/>
          </a:bodyPr>
          <a:lstStyle/>
          <a:p>
            <a:pPr algn="just"/>
            <a:r>
              <a:rPr lang="lt-LT" sz="1900" dirty="0">
                <a:effectLst/>
                <a:latin typeface="Times New Roman" panose="02020603050405020304" pitchFamily="18" charset="0"/>
                <a:ea typeface="Times New Roman" panose="02020603050405020304" pitchFamily="18" charset="0"/>
              </a:rPr>
              <a:t>Kvietimas teikti projektų įgyvendinimo planus „Darbinių įgūdžių netekusių asmenų reintegracija į darbo rinką“</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 Nr. 11-289-K: </a:t>
            </a:r>
            <a:r>
              <a:rPr lang="lt-LT" sz="19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https://2021.esinvesticijos.lt/kvietimai/darbiniu-igudziu-netekusiu-asmenu-reintegracija-i-darbo-rinka</a:t>
            </a:r>
            <a:endParaRPr lang="lt-LT"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t-LT" sz="1900" dirty="0">
                <a:latin typeface="Times New Roman" panose="02020603050405020304" pitchFamily="18" charset="0"/>
                <a:cs typeface="Times New Roman" panose="02020603050405020304" pitchFamily="18" charset="0"/>
              </a:rPr>
              <a:t>Jonavos vietos veiklos grupės įgyvendinamos strategijos „Jonavos miesto vietos plėtros strategija 2023-2029 m.“ vietos plėtros projektų atrankos ir finansavimo sąlygų gairės pareiškėjams (</a:t>
            </a:r>
            <a:r>
              <a:rPr lang="lt-LT" sz="1900" dirty="0" err="1">
                <a:latin typeface="Times New Roman" panose="02020603050405020304" pitchFamily="18" charset="0"/>
                <a:cs typeface="Times New Roman" panose="02020603050405020304" pitchFamily="18" charset="0"/>
              </a:rPr>
              <a:t>esf</a:t>
            </a:r>
            <a:r>
              <a:rPr lang="lt-LT" sz="1900" dirty="0">
                <a:latin typeface="Times New Roman" panose="02020603050405020304" pitchFamily="18" charset="0"/>
                <a:cs typeface="Times New Roman" panose="02020603050405020304" pitchFamily="18" charset="0"/>
              </a:rPr>
              <a:t>+): </a:t>
            </a:r>
            <a:r>
              <a:rPr lang="lt-LT" sz="19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https://2021.esinvesticijos.lt/kvietimai/darbiniu-igudziu-netekusiu-asmenu-reintegracija-i-darbo-rinka</a:t>
            </a:r>
            <a:endParaRPr lang="lt-LT" sz="19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lt-LT" sz="1900" dirty="0">
                <a:effectLst/>
                <a:latin typeface="Times New Roman" panose="02020603050405020304" pitchFamily="18" charset="0"/>
                <a:ea typeface="Times New Roman" panose="02020603050405020304" pitchFamily="18" charset="0"/>
              </a:rPr>
              <a:t>Kvietimo</a:t>
            </a:r>
            <a:r>
              <a:rPr lang="lt-LT" sz="1900" spc="-15" dirty="0">
                <a:effectLst/>
                <a:latin typeface="Times New Roman" panose="02020603050405020304" pitchFamily="18" charset="0"/>
                <a:ea typeface="Times New Roman" panose="02020603050405020304" pitchFamily="18" charset="0"/>
              </a:rPr>
              <a:t> </a:t>
            </a:r>
            <a:r>
              <a:rPr lang="lt-LT" sz="1900" dirty="0">
                <a:effectLst/>
                <a:latin typeface="Times New Roman" panose="02020603050405020304" pitchFamily="18" charset="0"/>
                <a:ea typeface="Times New Roman" panose="02020603050405020304" pitchFamily="18" charset="0"/>
              </a:rPr>
              <a:t>Nr.</a:t>
            </a:r>
            <a:r>
              <a:rPr lang="lt-LT" sz="1900" spc="-10" dirty="0">
                <a:effectLst/>
                <a:latin typeface="Times New Roman" panose="02020603050405020304" pitchFamily="18" charset="0"/>
                <a:ea typeface="Times New Roman" panose="02020603050405020304" pitchFamily="18" charset="0"/>
              </a:rPr>
              <a:t> </a:t>
            </a:r>
            <a:r>
              <a:rPr lang="lt-LT" sz="1900" dirty="0">
                <a:effectLst/>
                <a:latin typeface="Times New Roman" panose="02020603050405020304" pitchFamily="18" charset="0"/>
                <a:ea typeface="Times New Roman" panose="02020603050405020304" pitchFamily="18" charset="0"/>
              </a:rPr>
              <a:t>11-289-K „ Darbinių įgūdžių netekusių asmenų reintegracija į darbo rinką Jonavos mieste</a:t>
            </a:r>
            <a:r>
              <a:rPr lang="lt-LT" sz="1900" dirty="0">
                <a:effectLst/>
                <a:latin typeface="Times New Roman" panose="02020603050405020304" pitchFamily="18" charset="0"/>
                <a:ea typeface="Times New Roman" panose="02020603050405020304" pitchFamily="18" charset="0"/>
                <a:cs typeface="Times New Roman" panose="02020603050405020304" pitchFamily="18" charset="0"/>
              </a:rPr>
              <a:t>“ p</a:t>
            </a:r>
            <a:r>
              <a:rPr lang="lt-LT" sz="1900" spc="-20" dirty="0">
                <a:effectLst/>
                <a:latin typeface="Times New Roman" panose="02020603050405020304" pitchFamily="18" charset="0"/>
                <a:ea typeface="Calibri" panose="020F0502020204030204" pitchFamily="34" charset="0"/>
                <a:cs typeface="Times New Roman" panose="02020603050405020304" pitchFamily="18" charset="0"/>
              </a:rPr>
              <a:t>rojektų įgyvendinimo planų (toliau- PĮP) </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bendrieji </a:t>
            </a:r>
            <a:r>
              <a:rPr lang="lt-LT" sz="1900" spc="-28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ir</a:t>
            </a:r>
            <a:r>
              <a:rPr lang="lt-LT" sz="19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prioritetiniai naudos</a:t>
            </a:r>
            <a:r>
              <a:rPr lang="lt-LT" sz="1900" spc="-1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ir kokybės</a:t>
            </a:r>
            <a:r>
              <a:rPr lang="lt-LT" sz="19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vertinimo</a:t>
            </a:r>
            <a:r>
              <a:rPr lang="lt-LT" sz="1900" spc="-5"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kriterijai: </a:t>
            </a:r>
            <a:r>
              <a:rPr lang="lt-LT" sz="19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https://2021.esinvesticijos.lt/kvietimai/bendruomenes-inicijuojamu-socialiniu-veiklu-vykdymas-stiprinant-socialinius-rysius-2-etapas</a:t>
            </a:r>
            <a:r>
              <a:rPr lang="lt-LT" sz="19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r>
              <a:rPr lang="lt-LT" sz="1900" dirty="0">
                <a:effectLst/>
                <a:latin typeface="Times New Roman" panose="02020603050405020304" pitchFamily="18" charset="0"/>
                <a:ea typeface="Calibri" panose="020F0502020204030204" pitchFamily="34" charset="0"/>
                <a:cs typeface="Times New Roman" panose="02020603050405020304" pitchFamily="18" charset="0"/>
              </a:rPr>
              <a:t>Jonavos miesto vietos plėtros strategija 2023-2029 m.: </a:t>
            </a:r>
            <a:r>
              <a:rPr lang="lt-LT" sz="1900" dirty="0">
                <a:effectLst/>
                <a:latin typeface="Times New Roman" panose="02020603050405020304" pitchFamily="18" charset="0"/>
                <a:ea typeface="Calibri" panose="020F0502020204030204" pitchFamily="34" charset="0"/>
                <a:cs typeface="Times New Roman" panose="02020603050405020304" pitchFamily="18" charset="0"/>
                <a:hlinkClick r:id="rId4"/>
              </a:rPr>
              <a:t>https://www.esinvesticijos.lt/dokumentai/jonavos-miesto-2023-2029-m-vietos-pletros-strategija</a:t>
            </a:r>
            <a:endParaRPr lang="lt-LT"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R="368935" algn="just">
              <a:spcAft>
                <a:spcPts val="600"/>
              </a:spcAft>
            </a:pPr>
            <a:r>
              <a:rPr lang="lt-LT" sz="1900" b="0" dirty="0">
                <a:effectLst/>
                <a:latin typeface="Times New Roman" panose="02020603050405020304" pitchFamily="18" charset="0"/>
                <a:ea typeface="Times New Roman" panose="02020603050405020304" pitchFamily="18" charset="0"/>
                <a:cs typeface="Times New Roman" panose="02020603050405020304" pitchFamily="18" charset="0"/>
              </a:rPr>
              <a:t>Jonavos rajono savivaldybės tarybos sprendimas Nr. 1TS-165 „Dėl pritarimo Jonavos miesto vietos veiklos grupės 2023-2029 m. vietos plėtros strategijos projektui  ir finansavimo skyrimo jos įgyvendinimui“: </a:t>
            </a:r>
            <a:r>
              <a:rPr lang="lt-LT" sz="1900" dirty="0">
                <a:latin typeface="Times New Roman" panose="02020603050405020304" pitchFamily="18" charset="0"/>
                <a:cs typeface="Times New Roman" panose="02020603050405020304" pitchFamily="18" charset="0"/>
                <a:hlinkClick r:id="rId5"/>
              </a:rPr>
              <a:t>https://teisineinformacija.lt/jonava/document/51902</a:t>
            </a:r>
            <a:endParaRPr lang="lt-LT"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lt-LT" sz="1900" b="0" dirty="0">
                <a:effectLst/>
                <a:latin typeface="Times New Roman" panose="02020603050405020304" pitchFamily="18" charset="0"/>
                <a:ea typeface="Times New Roman" panose="02020603050405020304" pitchFamily="18" charset="0"/>
                <a:cs typeface="Times New Roman" panose="02020603050405020304" pitchFamily="18" charset="0"/>
              </a:rPr>
              <a:t>Jonavos miesto vietos plėtros strategijos 2023–2029 m. projektų įgyvendinimo planų vertinimo ir atrankos vidaus tvarkos aprašas: </a:t>
            </a:r>
            <a:r>
              <a:rPr lang="lt-LT" sz="1900" dirty="0">
                <a:effectLst/>
                <a:latin typeface="Times New Roman" panose="02020603050405020304" pitchFamily="18" charset="0"/>
                <a:ea typeface="Calibri" panose="020F0502020204030204" pitchFamily="34" charset="0"/>
                <a:cs typeface="Times New Roman" panose="02020603050405020304" pitchFamily="18" charset="0"/>
                <a:hlinkClick r:id="rId6"/>
              </a:rPr>
              <a:t>https://www.jonavosvvg.lt/category/miesto-vvg-kvietimai</a:t>
            </a:r>
            <a:endParaRPr lang="lt-LT" sz="1900" b="1" dirty="0">
              <a:effectLst/>
              <a:highlight>
                <a:srgbClr val="FFFF00"/>
              </a:highlight>
              <a:latin typeface="Times New Roman" panose="02020603050405020304" pitchFamily="18" charset="0"/>
              <a:ea typeface="Times New Roman" panose="02020603050405020304" pitchFamily="18" charset="0"/>
            </a:endParaRPr>
          </a:p>
          <a:p>
            <a:endParaRPr lang="lt-LT" sz="1800"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B880AD66-649E-827C-6004-61717B3114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36937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640DD-BCCB-9089-CAF5-9CAA9371BAA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AE10960E-2CA8-4425-209D-C2ADE828A3BF}"/>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PROJEKTŲ VEIKLŲ ĮGYVENDINIMO TERMINAI</a:t>
            </a:r>
          </a:p>
        </p:txBody>
      </p:sp>
      <p:sp>
        <p:nvSpPr>
          <p:cNvPr id="3" name="Turinio vietos rezervavimo ženklas 2">
            <a:extLst>
              <a:ext uri="{FF2B5EF4-FFF2-40B4-BE49-F238E27FC236}">
                <a16:creationId xmlns:a16="http://schemas.microsoft.com/office/drawing/2014/main" id="{6753B114-1F0F-073D-A716-52D55DC24332}"/>
              </a:ext>
            </a:extLst>
          </p:cNvPr>
          <p:cNvSpPr>
            <a:spLocks noGrp="1"/>
          </p:cNvSpPr>
          <p:nvPr>
            <p:ph idx="1"/>
          </p:nvPr>
        </p:nvSpPr>
        <p:spPr>
          <a:xfrm>
            <a:off x="838200" y="1837678"/>
            <a:ext cx="10915835" cy="3534421"/>
          </a:xfrm>
        </p:spPr>
        <p:txBody>
          <a:bodyPr>
            <a:noAutofit/>
          </a:bodyPr>
          <a:lstStyle/>
          <a:p>
            <a:r>
              <a:rPr lang="lt-LT" sz="2400" b="1" dirty="0">
                <a:effectLst/>
                <a:latin typeface="Times New Roman" panose="02020603050405020304" pitchFamily="18" charset="0"/>
                <a:ea typeface="Times New Roman" panose="02020603050405020304" pitchFamily="18" charset="0"/>
              </a:rPr>
              <a:t>Projektų veiklų įgyvendinimo pradžios terminai:</a:t>
            </a:r>
          </a:p>
          <a:p>
            <a:pPr marL="0" indent="0" algn="just">
              <a:buNone/>
            </a:pPr>
            <a:r>
              <a:rPr lang="lt-LT" sz="2400" dirty="0">
                <a:effectLst/>
                <a:latin typeface="Times New Roman" panose="02020603050405020304" pitchFamily="18" charset="0"/>
                <a:ea typeface="Times New Roman" panose="02020603050405020304" pitchFamily="18" charset="0"/>
              </a:rPr>
              <a:t>Projekto veiklos, įskaitant ir pirkimus, gali būti pradėtos įgyvendinti ir projekto išlaidos gali būti patirtos iki projekto sutarties pasirašymo, bet ne anksčiau nei priimtas sprendimas dėl projekto finansavimo.</a:t>
            </a:r>
          </a:p>
          <a:p>
            <a:r>
              <a:rPr lang="lt-LT" sz="2400" b="1" dirty="0">
                <a:latin typeface="Times New Roman" panose="02020603050405020304" pitchFamily="18" charset="0"/>
                <a:ea typeface="Times New Roman" panose="02020603050405020304" pitchFamily="18" charset="0"/>
              </a:rPr>
              <a:t>Projektų veiklų įgyvendinimo pabaigos terminai:</a:t>
            </a:r>
          </a:p>
          <a:p>
            <a:pPr marL="0" indent="0" algn="just">
              <a:buNone/>
            </a:pPr>
            <a:r>
              <a:rPr lang="lt-LT" sz="2400" dirty="0">
                <a:effectLst/>
                <a:latin typeface="Times New Roman" panose="02020603050405020304" pitchFamily="18" charset="0"/>
                <a:ea typeface="Times New Roman" panose="02020603050405020304" pitchFamily="18" charset="0"/>
              </a:rPr>
              <a:t>Projektų veiklos turi būti įgyvendintos iki 2028 m. gruodžio 31 d. </a:t>
            </a:r>
          </a:p>
          <a:p>
            <a:pPr marL="0" indent="0" algn="just">
              <a:buNone/>
            </a:pPr>
            <a:r>
              <a:rPr lang="lt-LT" sz="2400" i="1" dirty="0">
                <a:latin typeface="Times New Roman" panose="02020603050405020304" pitchFamily="18" charset="0"/>
                <a:ea typeface="Times New Roman" panose="02020603050405020304" pitchFamily="18" charset="0"/>
              </a:rPr>
              <a:t>Pastaba: projektų veiklų įgyvendinimo terminus pareiškėjai planuoja atsižvelgiant į pirkimams skirtą laiką, rangos darbų atlikimo laiką, paslaugų atlikimo laiką ir pan.</a:t>
            </a:r>
            <a:endParaRPr lang="lt-LT" sz="2400" i="1" dirty="0">
              <a:effectLst/>
              <a:latin typeface="Times New Roman" panose="02020603050405020304" pitchFamily="18" charset="0"/>
              <a:ea typeface="Times New Roman" panose="02020603050405020304" pitchFamily="18" charset="0"/>
            </a:endParaRPr>
          </a:p>
          <a:p>
            <a:pPr marL="0" indent="0" algn="just">
              <a:buNone/>
            </a:pPr>
            <a:endParaRPr lang="lt-LT" sz="2000" dirty="0">
              <a:solidFill>
                <a:schemeClr val="tx1"/>
              </a:solidFill>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F1ED49DD-332E-2AA8-D70E-F9BBCC719E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755459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102ED-AD3E-703C-3C6C-359460F4966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004491B5-91EF-96F8-C7B1-6A61C39AC877}"/>
              </a:ext>
            </a:extLst>
          </p:cNvPr>
          <p:cNvSpPr>
            <a:spLocks noGrp="1"/>
          </p:cNvSpPr>
          <p:nvPr>
            <p:ph type="title"/>
          </p:nvPr>
        </p:nvSpPr>
        <p:spPr>
          <a:xfrm>
            <a:off x="1024631" y="835641"/>
            <a:ext cx="10515600" cy="1135201"/>
          </a:xfrm>
        </p:spPr>
        <p:txBody>
          <a:bodyPr>
            <a:normAutofit/>
          </a:bodyPr>
          <a:lstStyle/>
          <a:p>
            <a:pPr algn="ctr"/>
            <a:r>
              <a:rPr lang="lt-LT" sz="3200" b="1" dirty="0">
                <a:latin typeface="Times New Roman" panose="02020603050405020304" pitchFamily="18" charset="0"/>
                <a:cs typeface="Times New Roman" panose="02020603050405020304" pitchFamily="18" charset="0"/>
              </a:rPr>
              <a:t>REIKALAVIMAI PROJEKTŲ TĘSTINUMUI</a:t>
            </a:r>
          </a:p>
        </p:txBody>
      </p:sp>
      <p:sp>
        <p:nvSpPr>
          <p:cNvPr id="3" name="Turinio vietos rezervavimo ženklas 2">
            <a:extLst>
              <a:ext uri="{FF2B5EF4-FFF2-40B4-BE49-F238E27FC236}">
                <a16:creationId xmlns:a16="http://schemas.microsoft.com/office/drawing/2014/main" id="{0346FAE8-7209-2AC5-CFC1-FF5E44CDF4DF}"/>
              </a:ext>
            </a:extLst>
          </p:cNvPr>
          <p:cNvSpPr>
            <a:spLocks noGrp="1"/>
          </p:cNvSpPr>
          <p:nvPr>
            <p:ph idx="1"/>
          </p:nvPr>
        </p:nvSpPr>
        <p:spPr>
          <a:xfrm>
            <a:off x="824513" y="2086252"/>
            <a:ext cx="10915835" cy="2628623"/>
          </a:xfrm>
        </p:spPr>
        <p:txBody>
          <a:bodyPr>
            <a:noAutofit/>
          </a:bodyPr>
          <a:lstStyle/>
          <a:p>
            <a:pPr algn="just"/>
            <a:r>
              <a:rPr lang="lt-LT" sz="3200" dirty="0">
                <a:latin typeface="Times New Roman" panose="02020603050405020304" pitchFamily="18" charset="0"/>
                <a:ea typeface="Times New Roman" panose="02020603050405020304" pitchFamily="18" charset="0"/>
              </a:rPr>
              <a:t>P</a:t>
            </a:r>
            <a:r>
              <a:rPr lang="lt-LT" sz="3200" dirty="0">
                <a:effectLst/>
                <a:latin typeface="Times New Roman" panose="02020603050405020304" pitchFamily="18" charset="0"/>
                <a:ea typeface="Times New Roman" panose="02020603050405020304" pitchFamily="18" charset="0"/>
              </a:rPr>
              <a:t>rojekto lėšomis</a:t>
            </a:r>
            <a:r>
              <a:rPr lang="lt-LT" sz="3200" dirty="0">
                <a:effectLst/>
                <a:latin typeface="Calibri" panose="020F0502020204030204" pitchFamily="34" charset="0"/>
                <a:ea typeface="Times New Roman" panose="02020603050405020304" pitchFamily="18" charset="0"/>
              </a:rPr>
              <a:t> </a:t>
            </a:r>
            <a:r>
              <a:rPr lang="lt-LT" sz="3200" dirty="0">
                <a:effectLst/>
                <a:latin typeface="Times New Roman" panose="02020603050405020304" pitchFamily="18" charset="0"/>
                <a:ea typeface="Times New Roman" panose="02020603050405020304" pitchFamily="18" charset="0"/>
              </a:rPr>
              <a:t>suremontuotas (-</a:t>
            </a:r>
            <a:r>
              <a:rPr lang="lt-LT" sz="3200" dirty="0" err="1">
                <a:effectLst/>
                <a:latin typeface="Times New Roman" panose="02020603050405020304" pitchFamily="18" charset="0"/>
                <a:ea typeface="Times New Roman" panose="02020603050405020304" pitchFamily="18" charset="0"/>
              </a:rPr>
              <a:t>os</a:t>
            </a:r>
            <a:r>
              <a:rPr lang="lt-LT" sz="3200" dirty="0">
                <a:effectLst/>
                <a:latin typeface="Times New Roman" panose="02020603050405020304" pitchFamily="18" charset="0"/>
                <a:ea typeface="Times New Roman" panose="02020603050405020304" pitchFamily="18" charset="0"/>
              </a:rPr>
              <a:t>) nekilnojamasis turtas (patalpos) turi būti naudojamas (-</a:t>
            </a:r>
            <a:r>
              <a:rPr lang="lt-LT" sz="3200" dirty="0" err="1">
                <a:effectLst/>
                <a:latin typeface="Times New Roman" panose="02020603050405020304" pitchFamily="18" charset="0"/>
                <a:ea typeface="Times New Roman" panose="02020603050405020304" pitchFamily="18" charset="0"/>
              </a:rPr>
              <a:t>os</a:t>
            </a:r>
            <a:r>
              <a:rPr lang="lt-LT" sz="3200" dirty="0">
                <a:effectLst/>
                <a:latin typeface="Times New Roman" panose="02020603050405020304" pitchFamily="18" charset="0"/>
                <a:ea typeface="Times New Roman" panose="02020603050405020304" pitchFamily="18" charset="0"/>
              </a:rPr>
              <a:t>) vykdant projekto tikslą atitinkančias veiklas ne trumpiau kaip 5 metus nuo projekto veiklų įgyvendinimo pabaigos, jei tokios išlaidos bus patiriamos.</a:t>
            </a:r>
          </a:p>
          <a:p>
            <a:pPr algn="just"/>
            <a:endParaRPr lang="lt-LT" sz="3200" dirty="0">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84E4AA8D-C7F2-2FCC-AFF7-42943BDED30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074682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593D-0006-BB2C-341E-C719CA6DFA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BC42FD7-80F3-1FAA-7117-B0074170041D}"/>
              </a:ext>
            </a:extLst>
          </p:cNvPr>
          <p:cNvSpPr>
            <a:spLocks noGrp="1"/>
          </p:cNvSpPr>
          <p:nvPr>
            <p:ph type="title"/>
          </p:nvPr>
        </p:nvSpPr>
        <p:spPr>
          <a:xfrm>
            <a:off x="838200" y="365126"/>
            <a:ext cx="10515600" cy="851116"/>
          </a:xfrm>
        </p:spPr>
        <p:txBody>
          <a:bodyPr>
            <a:normAutofit/>
          </a:bodyPr>
          <a:lstStyle/>
          <a:p>
            <a:pPr algn="ctr"/>
            <a:r>
              <a:rPr lang="lt-LT" sz="2800" b="1" dirty="0">
                <a:latin typeface="Times New Roman" panose="02020603050405020304" pitchFamily="18" charset="0"/>
                <a:cs typeface="Times New Roman" panose="02020603050405020304" pitchFamily="18" charset="0"/>
              </a:rPr>
              <a:t>VIEŠINIMAS (1)</a:t>
            </a:r>
          </a:p>
        </p:txBody>
      </p:sp>
      <p:sp>
        <p:nvSpPr>
          <p:cNvPr id="3" name="Turinio vietos rezervavimo ženklas 2">
            <a:extLst>
              <a:ext uri="{FF2B5EF4-FFF2-40B4-BE49-F238E27FC236}">
                <a16:creationId xmlns:a16="http://schemas.microsoft.com/office/drawing/2014/main" id="{A812BDFA-D3E2-2216-511E-A4C5D916B3E8}"/>
              </a:ext>
            </a:extLst>
          </p:cNvPr>
          <p:cNvSpPr>
            <a:spLocks noGrp="1"/>
          </p:cNvSpPr>
          <p:nvPr>
            <p:ph idx="1"/>
          </p:nvPr>
        </p:nvSpPr>
        <p:spPr>
          <a:xfrm>
            <a:off x="838199" y="1216242"/>
            <a:ext cx="10862569" cy="4012983"/>
          </a:xfrm>
        </p:spPr>
        <p:txBody>
          <a:bodyPr>
            <a:normAutofit/>
          </a:bodyPr>
          <a:lstStyle/>
          <a:p>
            <a:pPr marL="0" indent="0" algn="just">
              <a:buNone/>
            </a:pPr>
            <a:endParaRPr lang="lt-LT" dirty="0">
              <a:latin typeface="Times New Roman" panose="02020603050405020304" pitchFamily="18" charset="0"/>
              <a:cs typeface="Times New Roman" panose="02020603050405020304" pitchFamily="18" charset="0"/>
            </a:endParaRPr>
          </a:p>
          <a:p>
            <a:pPr marL="0" indent="0" algn="just">
              <a:buNone/>
            </a:pPr>
            <a:r>
              <a:rPr lang="lt-LT" dirty="0">
                <a:latin typeface="Times New Roman" panose="02020603050405020304" pitchFamily="18" charset="0"/>
                <a:cs typeface="Times New Roman" panose="02020603050405020304" pitchFamily="18" charset="0"/>
              </a:rPr>
              <a:t>Naudojamas viešinimo ženkliukas:</a:t>
            </a:r>
          </a:p>
          <a:p>
            <a:pPr marL="0" indent="0" algn="just">
              <a:buNone/>
            </a:pPr>
            <a:endParaRPr lang="lt-LT"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lt-LT"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a:p>
            <a:pPr marL="0" indent="0" algn="just">
              <a:buNone/>
            </a:pPr>
            <a:r>
              <a:rPr lang="lt-LT" dirty="0">
                <a:latin typeface="Times New Roman" panose="02020603050405020304" pitchFamily="18" charset="0"/>
                <a:cs typeface="Times New Roman" panose="02020603050405020304" pitchFamily="18" charset="0"/>
              </a:rPr>
              <a:t>Viešinimo reikalavimai nurodyti </a:t>
            </a:r>
            <a:r>
              <a:rPr lang="lt-LT" b="1" dirty="0">
                <a:latin typeface="Times New Roman" panose="02020603050405020304" pitchFamily="18" charset="0"/>
                <a:cs typeface="Times New Roman" panose="02020603050405020304" pitchFamily="18" charset="0"/>
              </a:rPr>
              <a:t>Komunikacijos vadove projektų vykdytojams</a:t>
            </a:r>
            <a:r>
              <a:rPr lang="lt-LT" dirty="0">
                <a:latin typeface="Times New Roman" panose="02020603050405020304" pitchFamily="18" charset="0"/>
                <a:cs typeface="Times New Roman" panose="02020603050405020304" pitchFamily="18" charset="0"/>
              </a:rPr>
              <a:t> ir </a:t>
            </a:r>
            <a:r>
              <a:rPr lang="lt-LT" b="1" dirty="0">
                <a:effectLst/>
                <a:latin typeface="Times New Roman" panose="02020603050405020304" pitchFamily="18" charset="0"/>
                <a:cs typeface="Times New Roman" panose="02020603050405020304" pitchFamily="18" charset="0"/>
              </a:rPr>
              <a:t>ES investicijų stiliaus knygoje </a:t>
            </a:r>
            <a:r>
              <a:rPr lang="lt-LT" dirty="0">
                <a:effectLst/>
                <a:latin typeface="Times New Roman" panose="02020603050405020304" pitchFamily="18" charset="0"/>
                <a:cs typeface="Times New Roman" panose="02020603050405020304" pitchFamily="18" charset="0"/>
              </a:rPr>
              <a:t>(nuoroda: </a:t>
            </a:r>
            <a:r>
              <a:rPr lang="lt-LT" dirty="0">
                <a:solidFill>
                  <a:srgbClr val="0070C0"/>
                </a:solidFill>
                <a:effectLst/>
                <a:latin typeface="Times New Roman" panose="02020603050405020304" pitchFamily="18" charset="0"/>
                <a:cs typeface="Times New Roman" panose="02020603050405020304" pitchFamily="18" charset="0"/>
              </a:rPr>
              <a:t>https://2021.esinvesticijos.lt/naudinga-informacija/viesinimas) </a:t>
            </a:r>
            <a:endParaRPr lang="lt-LT" dirty="0">
              <a:solidFill>
                <a:srgbClr val="0070C0"/>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35C98475-EF91-4798-0FEE-CF09D8B12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6" name="Grafinis elementas 5">
            <a:extLst>
              <a:ext uri="{FF2B5EF4-FFF2-40B4-BE49-F238E27FC236}">
                <a16:creationId xmlns:a16="http://schemas.microsoft.com/office/drawing/2014/main" id="{6C324062-6333-455C-960A-211A8AC0EB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6844" y="2424713"/>
            <a:ext cx="3258312" cy="716900"/>
          </a:xfrm>
          <a:prstGeom prst="rect">
            <a:avLst/>
          </a:prstGeom>
        </p:spPr>
      </p:pic>
    </p:spTree>
    <p:extLst>
      <p:ext uri="{BB962C8B-B14F-4D97-AF65-F5344CB8AC3E}">
        <p14:creationId xmlns:p14="http://schemas.microsoft.com/office/powerpoint/2010/main" val="1510447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lt-LT" sz="3200" b="1" dirty="0">
                <a:latin typeface="Times New Roman" panose="02020603050405020304" pitchFamily="18" charset="0"/>
                <a:cs typeface="Times New Roman" panose="02020603050405020304" pitchFamily="18" charset="0"/>
              </a:rPr>
              <a:t>VIEŠINIMAS (2)</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Turinio vietos rezervavimo ženklas 5">
            <a:extLst>
              <a:ext uri="{FF2B5EF4-FFF2-40B4-BE49-F238E27FC236}">
                <a16:creationId xmlns:a16="http://schemas.microsoft.com/office/drawing/2014/main" id="{163D58B2-085B-4E6B-9E0F-3E6B345812D9}"/>
              </a:ext>
            </a:extLst>
          </p:cNvPr>
          <p:cNvSpPr>
            <a:spLocks noGrp="1"/>
          </p:cNvSpPr>
          <p:nvPr>
            <p:ph idx="1"/>
          </p:nvPr>
        </p:nvSpPr>
        <p:spPr>
          <a:xfrm>
            <a:off x="838200" y="1242875"/>
            <a:ext cx="10515600" cy="4257814"/>
          </a:xfrm>
        </p:spPr>
        <p:txBody>
          <a:bodyPr>
            <a:normAutofit lnSpcReduction="10000"/>
          </a:bodyPr>
          <a:lstStyle/>
          <a:p>
            <a:pPr marL="0" indent="0" algn="just">
              <a:buNone/>
            </a:pPr>
            <a:r>
              <a:rPr lang="lt-LT" sz="2400" b="1" dirty="0">
                <a:latin typeface="Times New Roman" panose="02020603050405020304" pitchFamily="18" charset="0"/>
                <a:cs typeface="Times New Roman" panose="02020603050405020304" pitchFamily="18" charset="0"/>
              </a:rPr>
              <a:t>Viešinimo priemonės </a:t>
            </a:r>
            <a:r>
              <a:rPr lang="lt-LT" sz="2400" dirty="0">
                <a:latin typeface="Times New Roman" panose="02020603050405020304" pitchFamily="18" charset="0"/>
                <a:cs typeface="Times New Roman" panose="02020603050405020304" pitchFamily="18" charset="0"/>
              </a:rPr>
              <a:t>(plačiau apie priemones ir jų privalomumą PAFT VIII skyriaus 1 skirsnyje):</a:t>
            </a:r>
          </a:p>
          <a:p>
            <a:pPr marL="0" indent="0" algn="just">
              <a:spcBef>
                <a:spcPts val="0"/>
              </a:spcBef>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1) Projekto</a:t>
            </a:r>
            <a:r>
              <a:rPr lang="lt-LT"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vykdytojo ir partnerio pagrindinėje interneto svetainėje (jeigu tokia yra) ir socialiniuose tinkluose per 20 darbo dienų nuo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a:t>
            </a:r>
            <a:r>
              <a:rPr lang="lt-LT"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sutarties pasirašymo dienos paskelbiamas trumpas projekto aprašymas,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kuriame pristatomos visos įgyvendinant projektą suplanuotos veiklos, </a:t>
            </a:r>
            <a:r>
              <a:rPr lang="lt-LT" sz="2400" dirty="0" err="1">
                <a:effectLst/>
                <a:latin typeface="Times New Roman" panose="02020603050405020304" pitchFamily="18" charset="0"/>
                <a:ea typeface="Times New Roman" panose="02020603050405020304" pitchFamily="18" charset="0"/>
                <a:cs typeface="Times New Roman" panose="02020603050405020304" pitchFamily="18" charset="0"/>
              </a:rPr>
              <a:t>poveiklės</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 nurodomi projekto tikslai bei rezultatai ir informuojama apie gautą ES finansavimą. </a:t>
            </a:r>
            <a:r>
              <a:rPr lang="lt-LT" sz="2400" dirty="0">
                <a:latin typeface="Times New Roman" panose="02020603050405020304" pitchFamily="18" charset="0"/>
                <a:cs typeface="Times New Roman" panose="02020603050405020304" pitchFamily="18" charset="0"/>
              </a:rPr>
              <a:t> </a:t>
            </a:r>
          </a:p>
          <a:p>
            <a:pPr marL="0" indent="0" algn="just">
              <a:buNone/>
            </a:pPr>
            <a:r>
              <a:rPr lang="lt-LT" sz="2400" dirty="0">
                <a:solidFill>
                  <a:srgbClr val="000000"/>
                </a:solidFill>
                <a:effectLst/>
                <a:latin typeface="Times New Roman" panose="02020603050405020304" pitchFamily="18" charset="0"/>
                <a:ea typeface="Times New Roman" panose="02020603050405020304" pitchFamily="18" charset="0"/>
              </a:rPr>
              <a:t>2) V</a:t>
            </a:r>
            <a:r>
              <a:rPr lang="lt-LT" sz="2400" dirty="0">
                <a:effectLst/>
                <a:latin typeface="Times New Roman" panose="02020603050405020304" pitchFamily="18" charset="0"/>
                <a:ea typeface="Times New Roman" panose="02020603050405020304" pitchFamily="18" charset="0"/>
              </a:rPr>
              <a:t>isuomenei ar </a:t>
            </a:r>
            <a:r>
              <a:rPr lang="lt-LT" sz="2400" dirty="0">
                <a:solidFill>
                  <a:srgbClr val="000000"/>
                </a:solidFill>
                <a:effectLst/>
                <a:latin typeface="Times New Roman" panose="02020603050405020304" pitchFamily="18" charset="0"/>
                <a:ea typeface="Times New Roman" panose="02020603050405020304" pitchFamily="18" charset="0"/>
              </a:rPr>
              <a:t>projekto </a:t>
            </a:r>
            <a:r>
              <a:rPr lang="lt-LT" sz="2400" dirty="0">
                <a:effectLst/>
                <a:latin typeface="Times New Roman" panose="02020603050405020304" pitchFamily="18" charset="0"/>
                <a:ea typeface="Times New Roman" panose="02020603050405020304" pitchFamily="18" charset="0"/>
              </a:rPr>
              <a:t>dalyviams skirtuose dokumentuose</a:t>
            </a:r>
            <a:r>
              <a:rPr lang="lt-LT" sz="2400" dirty="0">
                <a:solidFill>
                  <a:srgbClr val="000000"/>
                </a:solidFill>
                <a:effectLst/>
                <a:latin typeface="Times New Roman" panose="02020603050405020304" pitchFamily="18" charset="0"/>
                <a:ea typeface="Times New Roman" panose="02020603050405020304" pitchFamily="18" charset="0"/>
              </a:rPr>
              <a:t>, susijusiuose su projekto įgyvendinimu,</a:t>
            </a:r>
            <a:r>
              <a:rPr lang="lt-LT" sz="2400" dirty="0">
                <a:effectLst/>
                <a:latin typeface="Times New Roman" panose="02020603050405020304" pitchFamily="18" charset="0"/>
                <a:ea typeface="Times New Roman" panose="02020603050405020304" pitchFamily="18" charset="0"/>
              </a:rPr>
              <a:t> aiškiai </a:t>
            </a:r>
            <a:r>
              <a:rPr lang="lt-LT" sz="2400" dirty="0">
                <a:solidFill>
                  <a:srgbClr val="000000"/>
                </a:solidFill>
                <a:effectLst/>
                <a:latin typeface="Times New Roman" panose="02020603050405020304" pitchFamily="18" charset="0"/>
                <a:ea typeface="Times New Roman" panose="02020603050405020304" pitchFamily="18" charset="0"/>
              </a:rPr>
              <a:t>pateikiama informacija </a:t>
            </a:r>
            <a:r>
              <a:rPr lang="lt-LT" sz="2400" dirty="0">
                <a:effectLst/>
                <a:latin typeface="Times New Roman" panose="02020603050405020304" pitchFamily="18" charset="0"/>
                <a:ea typeface="Times New Roman" panose="02020603050405020304" pitchFamily="18" charset="0"/>
              </a:rPr>
              <a:t>apie gautą ES finansavimą</a:t>
            </a:r>
            <a:r>
              <a:rPr lang="lt-LT" sz="2400" dirty="0">
                <a:solidFill>
                  <a:srgbClr val="000000"/>
                </a:solidFill>
                <a:effectLst/>
                <a:latin typeface="Times New Roman" panose="02020603050405020304" pitchFamily="18" charset="0"/>
                <a:ea typeface="Times New Roman" panose="02020603050405020304" pitchFamily="18" charset="0"/>
              </a:rPr>
              <a:t>, o </a:t>
            </a:r>
            <a:r>
              <a:rPr lang="lt-LT" sz="2400" dirty="0">
                <a:effectLst/>
                <a:latin typeface="Times New Roman" panose="02020603050405020304" pitchFamily="18" charset="0"/>
                <a:ea typeface="Times New Roman" panose="02020603050405020304" pitchFamily="18" charset="0"/>
              </a:rPr>
              <a:t>komunikacijos medžiagoje, </a:t>
            </a:r>
            <a:r>
              <a:rPr lang="lt-LT" sz="2400" dirty="0">
                <a:solidFill>
                  <a:srgbClr val="000000"/>
                </a:solidFill>
                <a:effectLst/>
                <a:latin typeface="Times New Roman" panose="02020603050405020304" pitchFamily="18" charset="0"/>
                <a:ea typeface="Times New Roman" panose="02020603050405020304" pitchFamily="18" charset="0"/>
              </a:rPr>
              <a:t>su</a:t>
            </a:r>
            <a:r>
              <a:rPr lang="lt-LT" sz="2400" dirty="0">
                <a:effectLst/>
                <a:latin typeface="Times New Roman" panose="02020603050405020304" pitchFamily="18" charset="0"/>
                <a:ea typeface="Times New Roman" panose="02020603050405020304" pitchFamily="18" charset="0"/>
              </a:rPr>
              <a:t>sijusi</a:t>
            </a:r>
            <a:r>
              <a:rPr lang="lt-LT" sz="2400" dirty="0">
                <a:solidFill>
                  <a:srgbClr val="000000"/>
                </a:solidFill>
                <a:effectLst/>
                <a:latin typeface="Times New Roman" panose="02020603050405020304" pitchFamily="18" charset="0"/>
                <a:ea typeface="Times New Roman" panose="02020603050405020304" pitchFamily="18" charset="0"/>
              </a:rPr>
              <a:t>oje su ES investicijų viešinimu,</a:t>
            </a:r>
            <a:r>
              <a:rPr lang="lt-LT" sz="2400" dirty="0">
                <a:effectLst/>
                <a:latin typeface="Times New Roman" panose="02020603050405020304" pitchFamily="18" charset="0"/>
                <a:ea typeface="Times New Roman" panose="02020603050405020304" pitchFamily="18" charset="0"/>
              </a:rPr>
              <a:t> aiškiai </a:t>
            </a:r>
            <a:r>
              <a:rPr lang="lt-LT" sz="2400" dirty="0">
                <a:solidFill>
                  <a:srgbClr val="000000"/>
                </a:solidFill>
                <a:effectLst/>
                <a:latin typeface="Times New Roman" panose="02020603050405020304" pitchFamily="18" charset="0"/>
                <a:ea typeface="Times New Roman" panose="02020603050405020304" pitchFamily="18" charset="0"/>
              </a:rPr>
              <a:t>pateikiama informacija </a:t>
            </a:r>
            <a:r>
              <a:rPr lang="lt-LT" sz="2400" dirty="0">
                <a:effectLst/>
                <a:latin typeface="Times New Roman" panose="02020603050405020304" pitchFamily="18" charset="0"/>
                <a:ea typeface="Times New Roman" panose="02020603050405020304" pitchFamily="18" charset="0"/>
              </a:rPr>
              <a:t>apie ES </a:t>
            </a:r>
            <a:r>
              <a:rPr lang="lt-LT" sz="2400" dirty="0">
                <a:solidFill>
                  <a:srgbClr val="000000"/>
                </a:solidFill>
                <a:effectLst/>
                <a:latin typeface="Times New Roman" panose="02020603050405020304" pitchFamily="18" charset="0"/>
                <a:ea typeface="Times New Roman" panose="02020603050405020304" pitchFamily="18" charset="0"/>
              </a:rPr>
              <a:t>indėlį ir naudą. Šis reikalavimas taikomas visiems projektams.</a:t>
            </a:r>
          </a:p>
          <a:p>
            <a:pPr marL="0" indent="0" algn="just">
              <a:buNone/>
            </a:pPr>
            <a:r>
              <a:rPr lang="lt-LT" sz="2400" i="1" dirty="0">
                <a:solidFill>
                  <a:srgbClr val="000000"/>
                </a:solidFill>
                <a:latin typeface="Times New Roman" panose="02020603050405020304" pitchFamily="18" charset="0"/>
                <a:ea typeface="Times New Roman" panose="02020603050405020304" pitchFamily="18" charset="0"/>
              </a:rPr>
              <a:t>Pastaba: šiuos reikalavimus privaloma atitikti ir pažymėti PĮP</a:t>
            </a:r>
            <a:endParaRPr lang="lt-LT" sz="2400" i="1"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133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lt-LT" sz="3200" b="1" dirty="0">
                <a:latin typeface="Times New Roman" panose="02020603050405020304" pitchFamily="18" charset="0"/>
                <a:cs typeface="Times New Roman" panose="02020603050405020304" pitchFamily="18" charset="0"/>
              </a:rPr>
              <a:t>VIEŠINIMAS (3)</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6" name="Turinio vietos rezervavimo ženklas 5">
            <a:extLst>
              <a:ext uri="{FF2B5EF4-FFF2-40B4-BE49-F238E27FC236}">
                <a16:creationId xmlns:a16="http://schemas.microsoft.com/office/drawing/2014/main" id="{163D58B2-085B-4E6B-9E0F-3E6B345812D9}"/>
              </a:ext>
            </a:extLst>
          </p:cNvPr>
          <p:cNvSpPr>
            <a:spLocks noGrp="1"/>
          </p:cNvSpPr>
          <p:nvPr>
            <p:ph idx="1"/>
          </p:nvPr>
        </p:nvSpPr>
        <p:spPr>
          <a:xfrm>
            <a:off x="838200" y="1242875"/>
            <a:ext cx="10515600" cy="4257814"/>
          </a:xfrm>
        </p:spPr>
        <p:txBody>
          <a:bodyPr>
            <a:normAutofit lnSpcReduction="10000"/>
          </a:bodyPr>
          <a:lstStyle/>
          <a:p>
            <a:pPr marL="0" indent="0" algn="just">
              <a:buNone/>
            </a:pPr>
            <a:r>
              <a:rPr lang="lt-LT" sz="2400" dirty="0">
                <a:solidFill>
                  <a:srgbClr val="000000"/>
                </a:solidFill>
                <a:effectLst/>
                <a:latin typeface="Times New Roman" panose="02020603050405020304" pitchFamily="18" charset="0"/>
                <a:ea typeface="Times New Roman" panose="02020603050405020304" pitchFamily="18" charset="0"/>
              </a:rPr>
              <a:t>3) </a:t>
            </a:r>
            <a:r>
              <a:rPr lang="lt-LT" sz="2400" dirty="0">
                <a:solidFill>
                  <a:srgbClr val="000000"/>
                </a:solidFill>
                <a:latin typeface="Times New Roman" panose="02020603050405020304" pitchFamily="18" charset="0"/>
                <a:ea typeface="Times New Roman" panose="02020603050405020304" pitchFamily="18" charset="0"/>
              </a:rPr>
              <a:t>P</a:t>
            </a:r>
            <a:r>
              <a:rPr lang="lt-LT" sz="2400" dirty="0">
                <a:solidFill>
                  <a:srgbClr val="000000"/>
                </a:solidFill>
                <a:effectLst/>
                <a:latin typeface="Times New Roman" panose="02020603050405020304" pitchFamily="18" charset="0"/>
                <a:ea typeface="Times New Roman" panose="02020603050405020304" pitchFamily="18" charset="0"/>
              </a:rPr>
              <a:t>er 20 darbo dienų nuo </a:t>
            </a:r>
            <a:r>
              <a:rPr lang="lt-LT" sz="2400" dirty="0">
                <a:effectLst/>
                <a:latin typeface="Times New Roman" panose="02020603050405020304" pitchFamily="18" charset="0"/>
                <a:ea typeface="Times New Roman" panose="02020603050405020304" pitchFamily="18" charset="0"/>
              </a:rPr>
              <a:t>projekto </a:t>
            </a:r>
            <a:r>
              <a:rPr lang="lt-LT" sz="2400" dirty="0">
                <a:solidFill>
                  <a:srgbClr val="000000"/>
                </a:solidFill>
                <a:effectLst/>
                <a:latin typeface="Times New Roman" panose="02020603050405020304" pitchFamily="18" charset="0"/>
                <a:ea typeface="Times New Roman" panose="02020603050405020304" pitchFamily="18" charset="0"/>
              </a:rPr>
              <a:t>sutarties pasirašymo dienos </a:t>
            </a:r>
            <a:r>
              <a:rPr lang="lt-LT" sz="2400" dirty="0">
                <a:effectLst/>
                <a:latin typeface="Times New Roman" panose="02020603050405020304" pitchFamily="18" charset="0"/>
                <a:ea typeface="Times New Roman" panose="02020603050405020304" pitchFamily="18" charset="0"/>
              </a:rPr>
              <a:t>visuomenei gerai matomoje vietoje (pavyzdžiui, prie pagrindinio įėjimo į pastatą ar organizacijos vestibiulyje) viešai </a:t>
            </a:r>
            <a:r>
              <a:rPr lang="lt-LT" sz="2400" dirty="0">
                <a:solidFill>
                  <a:srgbClr val="000000"/>
                </a:solidFill>
                <a:effectLst/>
                <a:latin typeface="Times New Roman" panose="02020603050405020304" pitchFamily="18" charset="0"/>
                <a:ea typeface="Times New Roman" panose="02020603050405020304" pitchFamily="18" charset="0"/>
              </a:rPr>
              <a:t>iškabinamas bent vienas spausdintas ar rodomas elektroninis ne mažesnis nei A3 formato pranešimas (plakatas), kuriame pateikiama informacija apie projektą ir paskelbiama apie gautą ES finansavimą. </a:t>
            </a:r>
          </a:p>
          <a:p>
            <a:pPr marL="0" indent="0" algn="just">
              <a:buNone/>
            </a:pPr>
            <a:r>
              <a:rPr lang="lt-LT" sz="2400" dirty="0">
                <a:solidFill>
                  <a:srgbClr val="000000"/>
                </a:solidFill>
                <a:latin typeface="Times New Roman" panose="02020603050405020304" pitchFamily="18" charset="0"/>
                <a:ea typeface="Times New Roman" panose="02020603050405020304" pitchFamily="18" charset="0"/>
              </a:rPr>
              <a:t>4)</a:t>
            </a:r>
            <a:r>
              <a:rPr lang="lt-LT" sz="2400" dirty="0">
                <a:effectLst/>
                <a:latin typeface="Times New Roman" panose="02020603050405020304" pitchFamily="18" charset="0"/>
                <a:ea typeface="Times New Roman" panose="02020603050405020304" pitchFamily="18" charset="0"/>
              </a:rPr>
              <a:t> Kai projektas, </a:t>
            </a:r>
            <a:r>
              <a:rPr lang="lt-LT" sz="2400" dirty="0">
                <a:solidFill>
                  <a:srgbClr val="000000"/>
                </a:solidFill>
                <a:effectLst/>
                <a:latin typeface="Times New Roman" panose="02020603050405020304" pitchFamily="18" charset="0"/>
                <a:ea typeface="Times New Roman" panose="02020603050405020304" pitchFamily="18" charset="0"/>
              </a:rPr>
              <a:t>susijęs su fizinėmis investicijomis, pradedamas įgyvendinti</a:t>
            </a:r>
            <a:r>
              <a:rPr lang="lt-LT" sz="2400" dirty="0">
                <a:effectLst/>
                <a:latin typeface="Times New Roman" panose="02020603050405020304" pitchFamily="18" charset="0"/>
                <a:ea typeface="Times New Roman" panose="02020603050405020304" pitchFamily="18" charset="0"/>
              </a:rPr>
              <a:t> </a:t>
            </a:r>
            <a:r>
              <a:rPr lang="lt-LT" sz="2400" dirty="0">
                <a:solidFill>
                  <a:srgbClr val="000000"/>
                </a:solidFill>
                <a:effectLst/>
                <a:latin typeface="Times New Roman" panose="02020603050405020304" pitchFamily="18" charset="0"/>
                <a:ea typeface="Times New Roman" panose="02020603050405020304" pitchFamily="18" charset="0"/>
              </a:rPr>
              <a:t>arba nupirkta įranga</a:t>
            </a:r>
            <a:r>
              <a:rPr lang="lt-LT" sz="2400" dirty="0">
                <a:effectLst/>
                <a:latin typeface="Times New Roman" panose="02020603050405020304" pitchFamily="18" charset="0"/>
                <a:ea typeface="Times New Roman" panose="02020603050405020304" pitchFamily="18" charset="0"/>
              </a:rPr>
              <a:t> </a:t>
            </a:r>
            <a:r>
              <a:rPr lang="lt-LT" sz="2400" dirty="0">
                <a:solidFill>
                  <a:srgbClr val="000000"/>
                </a:solidFill>
                <a:effectLst/>
                <a:latin typeface="Times New Roman" panose="02020603050405020304" pitchFamily="18" charset="0"/>
                <a:ea typeface="Times New Roman" panose="02020603050405020304" pitchFamily="18" charset="0"/>
              </a:rPr>
              <a:t>sumontuojama </a:t>
            </a:r>
            <a:r>
              <a:rPr lang="lt-LT" sz="2400" dirty="0">
                <a:effectLst/>
                <a:latin typeface="Times New Roman" panose="02020603050405020304" pitchFamily="18" charset="0"/>
                <a:ea typeface="Times New Roman" panose="02020603050405020304" pitchFamily="18" charset="0"/>
              </a:rPr>
              <a:t>visuomenei gerai matomoje vietoje (pavyzdžiui, prie pagrindinio įėjimo į pastatą ar organizacijos vestibiulyje), </a:t>
            </a:r>
            <a:r>
              <a:rPr lang="lt-LT" sz="2400" dirty="0">
                <a:solidFill>
                  <a:srgbClr val="000000"/>
                </a:solidFill>
                <a:effectLst/>
                <a:latin typeface="Times New Roman" panose="02020603050405020304" pitchFamily="18" charset="0"/>
                <a:ea typeface="Times New Roman" panose="02020603050405020304" pitchFamily="18" charset="0"/>
              </a:rPr>
              <a:t>viešai pakabinama ar pastatoma nuolatinė informacinė lentelė arba stendas</a:t>
            </a:r>
            <a:r>
              <a:rPr lang="lt-LT" sz="2400" dirty="0">
                <a:effectLst/>
                <a:latin typeface="Times New Roman" panose="02020603050405020304" pitchFamily="18" charset="0"/>
                <a:ea typeface="Times New Roman" panose="02020603050405020304" pitchFamily="18" charset="0"/>
              </a:rPr>
              <a:t>. Šią priemonę įgyvendinti būtina, kai: </a:t>
            </a:r>
            <a:r>
              <a:rPr lang="lt-LT" sz="2400" dirty="0">
                <a:solidFill>
                  <a:srgbClr val="000000"/>
                </a:solidFill>
                <a:effectLst/>
                <a:latin typeface="Times New Roman" panose="02020603050405020304" pitchFamily="18" charset="0"/>
                <a:ea typeface="Times New Roman" panose="02020603050405020304" pitchFamily="18" charset="0"/>
              </a:rPr>
              <a:t>ESF+ lėšomis finansuojamas projektas, kurio visos išlaidos viršija 100 000 (vieną šimtą tūkstančių) eurų.</a:t>
            </a:r>
          </a:p>
          <a:p>
            <a:pPr marL="0" indent="0" algn="just">
              <a:buNone/>
            </a:pPr>
            <a:r>
              <a:rPr lang="lt-LT" sz="2400" i="1" dirty="0">
                <a:solidFill>
                  <a:srgbClr val="000000"/>
                </a:solidFill>
                <a:latin typeface="Times New Roman" panose="02020603050405020304" pitchFamily="18" charset="0"/>
                <a:ea typeface="Times New Roman" panose="02020603050405020304" pitchFamily="18" charset="0"/>
              </a:rPr>
              <a:t>Pastaba: vieną iš šių reikalavimų privaloma atitikti ir pažymėti PĮP, priklausomai nuo projekto dydžio.</a:t>
            </a:r>
            <a:endParaRPr lang="lt-LT" sz="2400" i="1"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24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6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lt-LT" sz="1800" dirty="0">
              <a:effectLst/>
              <a:latin typeface="Times New Roman" panose="02020603050405020304" pitchFamily="18" charset="0"/>
              <a:ea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249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A7313-1740-C46D-A996-4E433BD6E3B7}"/>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CBA22AD-5785-DEFB-0FC5-B41D5170B976}"/>
              </a:ext>
            </a:extLst>
          </p:cNvPr>
          <p:cNvSpPr>
            <a:spLocks noGrp="1"/>
          </p:cNvSpPr>
          <p:nvPr>
            <p:ph type="title"/>
          </p:nvPr>
        </p:nvSpPr>
        <p:spPr>
          <a:xfrm>
            <a:off x="838200" y="365125"/>
            <a:ext cx="10515600" cy="1028669"/>
          </a:xfrm>
        </p:spPr>
        <p:txBody>
          <a:bodyPr>
            <a:normAutofit/>
          </a:bodyPr>
          <a:lstStyle/>
          <a:p>
            <a:pPr algn="ctr"/>
            <a:br>
              <a:rPr lang="lt-LT" sz="3200" b="1" dirty="0">
                <a:latin typeface="Times New Roman" panose="02020603050405020304" pitchFamily="18" charset="0"/>
                <a:cs typeface="Times New Roman" panose="02020603050405020304" pitchFamily="18" charset="0"/>
              </a:rPr>
            </a:br>
            <a:r>
              <a:rPr lang="lt-LT" sz="3200" b="1" dirty="0">
                <a:latin typeface="Times New Roman" panose="02020603050405020304" pitchFamily="18" charset="0"/>
                <a:cs typeface="Times New Roman" panose="02020603050405020304" pitchFamily="18" charset="0"/>
              </a:rPr>
              <a:t>PĮP TEIKIMAS</a:t>
            </a:r>
          </a:p>
        </p:txBody>
      </p:sp>
      <p:sp>
        <p:nvSpPr>
          <p:cNvPr id="3" name="Turinio vietos rezervavimo ženklas 2">
            <a:extLst>
              <a:ext uri="{FF2B5EF4-FFF2-40B4-BE49-F238E27FC236}">
                <a16:creationId xmlns:a16="http://schemas.microsoft.com/office/drawing/2014/main" id="{D0AE79EF-646A-AA50-BD61-411E4FEC70F3}"/>
              </a:ext>
            </a:extLst>
          </p:cNvPr>
          <p:cNvSpPr>
            <a:spLocks noGrp="1"/>
          </p:cNvSpPr>
          <p:nvPr>
            <p:ph idx="1"/>
          </p:nvPr>
        </p:nvSpPr>
        <p:spPr>
          <a:xfrm>
            <a:off x="838200" y="1737804"/>
            <a:ext cx="10915835" cy="3382392"/>
          </a:xfrm>
        </p:spPr>
        <p:txBody>
          <a:bodyPr>
            <a:noAutofit/>
          </a:bodyPr>
          <a:lstStyle/>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Projektų įgyvendinimo planai teikiami nuo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2026-06-30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8.00 val. </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iki 2026-07-31</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 17.00 val.</a:t>
            </a:r>
          </a:p>
          <a:p>
            <a:pPr algn="just"/>
            <a:r>
              <a:rPr lang="lt-LT" sz="2400" dirty="0">
                <a:effectLst/>
                <a:latin typeface="Times New Roman" panose="02020603050405020304" pitchFamily="18" charset="0"/>
                <a:ea typeface="Times New Roman" panose="02020603050405020304" pitchFamily="18" charset="0"/>
              </a:rPr>
              <a:t>Siekiant gauti finansavimą, pildomas PĮP ir kartu su visais priedais teikiamas per Europos Sąjungos investicijų administravimo informacinės sistemos (INVESTIS) duomenų mainų svetainę https://dms.investis.lt/, skirtą INVESTIS elektroninėms paslaugoms teikti (DMS). </a:t>
            </a:r>
          </a:p>
          <a:p>
            <a:pPr algn="just"/>
            <a:r>
              <a:rPr lang="lt-LT" sz="2400" dirty="0">
                <a:effectLst/>
                <a:latin typeface="Times New Roman" panose="02020603050405020304" pitchFamily="18" charset="0"/>
                <a:ea typeface="Times New Roman" panose="02020603050405020304" pitchFamily="18" charset="0"/>
              </a:rPr>
              <a:t>Vienas pareiškėjas viename kvietime gali pateikti tik vieną PĮP. </a:t>
            </a:r>
          </a:p>
          <a:p>
            <a:pPr algn="just"/>
            <a:r>
              <a:rPr lang="lt-LT" sz="2400" dirty="0">
                <a:effectLst/>
                <a:latin typeface="Times New Roman" panose="02020603050405020304" pitchFamily="18" charset="0"/>
                <a:ea typeface="Times New Roman" panose="02020603050405020304" pitchFamily="18" charset="0"/>
              </a:rPr>
              <a:t>Tame pačiame kvietime pareiškėjas negali būti partneriu kitame projekte.</a:t>
            </a:r>
          </a:p>
          <a:p>
            <a:pPr algn="just"/>
            <a:endParaRPr lang="lt-LT" sz="2000" dirty="0">
              <a:solidFill>
                <a:schemeClr val="tx1"/>
              </a:solidFill>
              <a:effectLst/>
              <a:latin typeface="Times New Roman" panose="02020603050405020304" pitchFamily="18" charset="0"/>
              <a:ea typeface="Times New Roman" panose="02020603050405020304" pitchFamily="18" charset="0"/>
            </a:endParaRPr>
          </a:p>
        </p:txBody>
      </p:sp>
      <p:pic>
        <p:nvPicPr>
          <p:cNvPr id="5" name="Grafinis elementas 4">
            <a:extLst>
              <a:ext uri="{FF2B5EF4-FFF2-40B4-BE49-F238E27FC236}">
                <a16:creationId xmlns:a16="http://schemas.microsoft.com/office/drawing/2014/main" id="{208E9F4C-036C-8C2B-E3D2-5ABA5A118B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912818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A473-BA85-A652-1E27-0951A3833D0D}"/>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E4B49366-F2FE-6979-FD43-DBB24862DEAA}"/>
              </a:ext>
            </a:extLst>
          </p:cNvPr>
          <p:cNvSpPr>
            <a:spLocks noGrp="1"/>
          </p:cNvSpPr>
          <p:nvPr>
            <p:ph type="title"/>
          </p:nvPr>
        </p:nvSpPr>
        <p:spPr>
          <a:xfrm>
            <a:off x="838200" y="365125"/>
            <a:ext cx="10515600" cy="877749"/>
          </a:xfrm>
        </p:spPr>
        <p:txBody>
          <a:bodyPr>
            <a:normAutofit/>
          </a:bodyPr>
          <a:lstStyle/>
          <a:p>
            <a:pPr algn="ctr"/>
            <a:r>
              <a:rPr lang="en-US" sz="3200" b="1" dirty="0">
                <a:latin typeface="Times New Roman" panose="02020603050405020304" pitchFamily="18" charset="0"/>
                <a:cs typeface="Times New Roman" panose="02020603050405020304" pitchFamily="18" charset="0"/>
              </a:rPr>
              <a:t>BENDRA INFORMACIJA</a:t>
            </a:r>
            <a:r>
              <a:rPr lang="lt-LT" sz="3200" b="1" dirty="0">
                <a:latin typeface="Times New Roman" panose="02020603050405020304" pitchFamily="18" charset="0"/>
                <a:cs typeface="Times New Roman" panose="02020603050405020304" pitchFamily="18" charset="0"/>
              </a:rPr>
              <a:t> (1)</a:t>
            </a:r>
          </a:p>
        </p:txBody>
      </p:sp>
      <p:pic>
        <p:nvPicPr>
          <p:cNvPr id="5" name="Grafinis elementas 4">
            <a:extLst>
              <a:ext uri="{FF2B5EF4-FFF2-40B4-BE49-F238E27FC236}">
                <a16:creationId xmlns:a16="http://schemas.microsoft.com/office/drawing/2014/main" id="{CAF3EFDF-2CE8-0085-69C5-6771FCCB6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pic>
        <p:nvPicPr>
          <p:cNvPr id="4" name="Turinio vietos rezervavimo ženklas 3">
            <a:extLst>
              <a:ext uri="{FF2B5EF4-FFF2-40B4-BE49-F238E27FC236}">
                <a16:creationId xmlns:a16="http://schemas.microsoft.com/office/drawing/2014/main" id="{F26AD617-F6ED-8CAB-5958-4AA0E4107FA2}"/>
              </a:ext>
            </a:extLst>
          </p:cNvPr>
          <p:cNvPicPr>
            <a:picLocks noGrp="1" noChangeAspect="1"/>
          </p:cNvPicPr>
          <p:nvPr>
            <p:ph idx="1"/>
          </p:nvPr>
        </p:nvPicPr>
        <p:blipFill rotWithShape="1">
          <a:blip r:embed="rId4"/>
          <a:srcRect l="32640" t="40333" r="12162" b="23600"/>
          <a:stretch/>
        </p:blipFill>
        <p:spPr bwMode="auto">
          <a:xfrm>
            <a:off x="1059255" y="1242874"/>
            <a:ext cx="10677024" cy="408546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085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2593D-0006-BB2C-341E-C719CA6DFAB4}"/>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3BC42FD7-80F3-1FAA-7117-B0074170041D}"/>
              </a:ext>
            </a:extLst>
          </p:cNvPr>
          <p:cNvSpPr>
            <a:spLocks noGrp="1"/>
          </p:cNvSpPr>
          <p:nvPr>
            <p:ph type="title"/>
          </p:nvPr>
        </p:nvSpPr>
        <p:spPr>
          <a:xfrm>
            <a:off x="838200" y="365126"/>
            <a:ext cx="10515600" cy="851116"/>
          </a:xfrm>
        </p:spPr>
        <p:txBody>
          <a:bodyPr>
            <a:normAutofit/>
          </a:bodyPr>
          <a:lstStyle/>
          <a:p>
            <a:pPr algn="ctr"/>
            <a:r>
              <a:rPr lang="lt-LT" sz="2800" b="1" dirty="0">
                <a:latin typeface="Times New Roman" panose="02020603050405020304" pitchFamily="18" charset="0"/>
                <a:cs typeface="Times New Roman" panose="02020603050405020304" pitchFamily="18" charset="0"/>
              </a:rPr>
              <a:t>BENDRA INFORMACIJA</a:t>
            </a:r>
          </a:p>
        </p:txBody>
      </p:sp>
      <p:sp>
        <p:nvSpPr>
          <p:cNvPr id="3" name="Turinio vietos rezervavimo ženklas 2">
            <a:extLst>
              <a:ext uri="{FF2B5EF4-FFF2-40B4-BE49-F238E27FC236}">
                <a16:creationId xmlns:a16="http://schemas.microsoft.com/office/drawing/2014/main" id="{A812BDFA-D3E2-2216-511E-A4C5D916B3E8}"/>
              </a:ext>
            </a:extLst>
          </p:cNvPr>
          <p:cNvSpPr>
            <a:spLocks noGrp="1"/>
          </p:cNvSpPr>
          <p:nvPr>
            <p:ph idx="1"/>
          </p:nvPr>
        </p:nvSpPr>
        <p:spPr>
          <a:xfrm>
            <a:off x="838199" y="1216242"/>
            <a:ext cx="10862569" cy="4257457"/>
          </a:xfrm>
        </p:spPr>
        <p:txBody>
          <a:bodyPr>
            <a:normAutofit fontScale="92500" lnSpcReduction="20000"/>
          </a:bodyPr>
          <a:lstStyle/>
          <a:p>
            <a:pPr algn="just"/>
            <a:r>
              <a:rPr lang="lt-LT" dirty="0">
                <a:latin typeface="Times New Roman" panose="02020603050405020304" pitchFamily="18" charset="0"/>
                <a:cs typeface="Times New Roman" panose="02020603050405020304" pitchFamily="18" charset="0"/>
              </a:rPr>
              <a:t>Maksimalus avansas projektui – 30 proc. projekto vertės. Avanso padengimas galimas su sekančiomis Veiklos ataskaitomis arba su galutine Veiklos ataskaita. Avansinis mokėjimo prašymas gali būti teikiamas dalimis, t. y. ne vieną kartą. </a:t>
            </a:r>
          </a:p>
          <a:p>
            <a:pPr algn="just"/>
            <a:r>
              <a:rPr lang="lt-LT" dirty="0">
                <a:latin typeface="Times New Roman" panose="02020603050405020304" pitchFamily="18" charset="0"/>
                <a:cs typeface="Times New Roman" panose="02020603050405020304" pitchFamily="18" charset="0"/>
              </a:rPr>
              <a:t>Projekte patirtos išlaidos apmokamos išlaidų kompensavimo būdu.</a:t>
            </a:r>
          </a:p>
          <a:p>
            <a:pPr algn="just"/>
            <a:r>
              <a:rPr lang="lt-LT" dirty="0">
                <a:latin typeface="Times New Roman" panose="02020603050405020304" pitchFamily="18" charset="0"/>
                <a:cs typeface="Times New Roman" panose="02020603050405020304" pitchFamily="18" charset="0"/>
              </a:rPr>
              <a:t>Veiklos ataskaitos CPVA teikiamos ne vėliau kaip po 70 darbo dienų nuo ankstesnės Veiklos ataskaitos pateikimo dienos. Veiklos ataskaitų tikrinimas CPVA užtrunka iki 20 darbo dienų.</a:t>
            </a:r>
          </a:p>
          <a:p>
            <a:pPr algn="just"/>
            <a:r>
              <a:rPr lang="lt-LT" dirty="0">
                <a:latin typeface="Times New Roman" panose="02020603050405020304" pitchFamily="18" charset="0"/>
                <a:cs typeface="Times New Roman" panose="02020603050405020304" pitchFamily="18" charset="0"/>
              </a:rPr>
              <a:t>Viešinimo procedūras projektų vykdytojai privalo atlikti ne vėliau kaip per 20 darbo dienų, išskyrus nuolatinio stendo/nuolatinės informacinės lentelės viešinimą.</a:t>
            </a:r>
          </a:p>
          <a:p>
            <a:pPr algn="just"/>
            <a:r>
              <a:rPr lang="lt-LT" dirty="0">
                <a:latin typeface="Times New Roman" panose="02020603050405020304" pitchFamily="18" charset="0"/>
                <a:cs typeface="Times New Roman" panose="02020603050405020304" pitchFamily="18" charset="0"/>
              </a:rPr>
              <a:t>Stebėsenos rodiklių pasiekimas yra privalomas projektų vykdytojams projektų įgyvendinimo pabaigoje.</a:t>
            </a:r>
          </a:p>
          <a:p>
            <a:pPr marL="0" indent="0">
              <a:buNone/>
            </a:pPr>
            <a:endParaRPr lang="lt-LT" dirty="0"/>
          </a:p>
        </p:txBody>
      </p:sp>
      <p:pic>
        <p:nvPicPr>
          <p:cNvPr id="5" name="Grafinis elementas 4">
            <a:extLst>
              <a:ext uri="{FF2B5EF4-FFF2-40B4-BE49-F238E27FC236}">
                <a16:creationId xmlns:a16="http://schemas.microsoft.com/office/drawing/2014/main" id="{35C98475-EF91-4798-0FEE-CF09D8B125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316824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BA979-D658-C435-27E0-411B854F12C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D12EB2B3-2E0D-52FF-3948-A9EEA9145A1C}"/>
              </a:ext>
            </a:extLst>
          </p:cNvPr>
          <p:cNvSpPr>
            <a:spLocks noGrp="1"/>
          </p:cNvSpPr>
          <p:nvPr>
            <p:ph type="title"/>
          </p:nvPr>
        </p:nvSpPr>
        <p:spPr>
          <a:xfrm>
            <a:off x="838200" y="365125"/>
            <a:ext cx="10515600" cy="1321631"/>
          </a:xfrm>
        </p:spPr>
        <p:txBody>
          <a:bodyPr/>
          <a:lstStyle/>
          <a:p>
            <a:pPr algn="ctr"/>
            <a:r>
              <a:rPr lang="lt-LT" b="1" dirty="0">
                <a:latin typeface="Times New Roman" panose="02020603050405020304" pitchFamily="18" charset="0"/>
                <a:cs typeface="Times New Roman" panose="02020603050405020304" pitchFamily="18" charset="0"/>
              </a:rPr>
              <a:t>NAUDINGOS NUORODOS</a:t>
            </a:r>
          </a:p>
        </p:txBody>
      </p:sp>
      <p:sp>
        <p:nvSpPr>
          <p:cNvPr id="3" name="Turinio vietos rezervavimo ženklas 2">
            <a:extLst>
              <a:ext uri="{FF2B5EF4-FFF2-40B4-BE49-F238E27FC236}">
                <a16:creationId xmlns:a16="http://schemas.microsoft.com/office/drawing/2014/main" id="{15E44939-99A5-99AB-B55F-008FE45F2209}"/>
              </a:ext>
            </a:extLst>
          </p:cNvPr>
          <p:cNvSpPr>
            <a:spLocks noGrp="1"/>
          </p:cNvSpPr>
          <p:nvPr>
            <p:ph idx="1"/>
          </p:nvPr>
        </p:nvSpPr>
        <p:spPr>
          <a:xfrm>
            <a:off x="838200" y="1686756"/>
            <a:ext cx="10777538" cy="3628193"/>
          </a:xfrm>
        </p:spPr>
        <p:txBody>
          <a:bodyPr>
            <a:noAutofit/>
          </a:bodyPr>
          <a:lstStyle/>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į kvietimų tinklalapį: </a:t>
            </a:r>
            <a:r>
              <a:rPr lang="lt-LT" sz="1600" dirty="0">
                <a:effectLst/>
                <a:latin typeface="Times New Roman" panose="02020603050405020304" pitchFamily="18" charset="0"/>
                <a:ea typeface="Calibri" panose="020F0502020204030204" pitchFamily="34" charset="0"/>
                <a:cs typeface="Times New Roman" panose="02020603050405020304" pitchFamily="18" charset="0"/>
                <a:hlinkClick r:id="rId2"/>
              </a:rPr>
              <a:t>https://www.esinvesticijos.lt/</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į duomenų mainų svetainę: </a:t>
            </a:r>
            <a:r>
              <a:rPr lang="lt-LT" sz="16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https://dms.investis.lt/</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į</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viešinimo reikalavim</a:t>
            </a:r>
            <a:r>
              <a:rPr lang="lt-LT" sz="1600" dirty="0" err="1">
                <a:latin typeface="Times New Roman" panose="02020603050405020304" pitchFamily="18" charset="0"/>
                <a:ea typeface="Calibri" panose="020F0502020204030204" pitchFamily="34" charset="0"/>
                <a:cs typeface="Times New Roman" panose="02020603050405020304" pitchFamily="18" charset="0"/>
              </a:rPr>
              <a:t>us</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https://2021.esinvesticijos.lt/igyvendinimas-1/viesinimas</a:t>
            </a: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Nuoroda viešinimo priemonių (plakatų, stendų) maketavimui</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https://ec.europa.eu/regional_policy/policy/communication/online-generator_lt?lang=lt</a:t>
            </a:r>
            <a:endParaRPr lang="lt-LT"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lt-LT" sz="1600" dirty="0">
                <a:latin typeface="Times New Roman" panose="02020603050405020304" pitchFamily="18" charset="0"/>
                <a:ea typeface="Calibri" panose="020F0502020204030204" pitchFamily="34" charset="0"/>
                <a:cs typeface="Times New Roman" panose="02020603050405020304" pitchFamily="18" charset="0"/>
              </a:rPr>
              <a:t>Nuoroda į pristatymą dėl PĮP pildymo: </a:t>
            </a:r>
            <a:r>
              <a:rPr lang="lt-LT" sz="1600" dirty="0">
                <a:latin typeface="Times New Roman" panose="02020603050405020304" pitchFamily="18" charset="0"/>
                <a:ea typeface="Calibri" panose="020F0502020204030204" pitchFamily="34" charset="0"/>
                <a:cs typeface="Times New Roman" panose="02020603050405020304" pitchFamily="18" charset="0"/>
                <a:hlinkClick r:id="rId6"/>
              </a:rPr>
              <a:t>https://2021.esinvesticijos.lt/tinklalaides/projekto-igyvendinimo-plano-pip-pildymo-pagrindiniai-aspektai</a:t>
            </a:r>
            <a:endParaRPr lang="lt-LT"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lt-LT" sz="1600" dirty="0">
                <a:latin typeface="Times New Roman" panose="02020603050405020304" pitchFamily="18" charset="0"/>
                <a:ea typeface="Calibri" panose="020F0502020204030204" pitchFamily="34" charset="0"/>
                <a:cs typeface="Times New Roman" panose="02020603050405020304" pitchFamily="18" charset="0"/>
              </a:rPr>
              <a:t>Nuoroda į </a:t>
            </a:r>
            <a:r>
              <a:rPr lang="lt-LT" sz="1600" dirty="0">
                <a:effectLst/>
                <a:latin typeface="Times New Roman" panose="02020603050405020304" pitchFamily="18" charset="0"/>
                <a:ea typeface="Times New Roman" panose="02020603050405020304" pitchFamily="18" charset="0"/>
                <a:cs typeface="Times New Roman" panose="02020603050405020304" pitchFamily="18" charset="0"/>
              </a:rPr>
              <a:t>fiksuotųjų projekto išlaidų normų paaiškinimus</a:t>
            </a:r>
            <a:r>
              <a:rPr lang="lt-LT" sz="1600" dirty="0">
                <a:latin typeface="Times New Roman" panose="02020603050405020304" pitchFamily="18" charset="0"/>
                <a:ea typeface="Calibri" panose="020F0502020204030204" pitchFamily="34" charset="0"/>
                <a:cs typeface="Times New Roman" panose="02020603050405020304" pitchFamily="18" charset="0"/>
              </a:rPr>
              <a:t>: </a:t>
            </a:r>
            <a:r>
              <a:rPr lang="lt-LT" sz="1600" dirty="0">
                <a:latin typeface="Times New Roman" panose="02020603050405020304" pitchFamily="18" charset="0"/>
                <a:ea typeface="Calibri" panose="020F0502020204030204" pitchFamily="34" charset="0"/>
                <a:cs typeface="Times New Roman" panose="02020603050405020304" pitchFamily="18" charset="0"/>
                <a:hlinkClick r:id="rId7"/>
              </a:rPr>
              <a:t>https://2021.esinvesticijos.lt/dokumentai/fiksuotuju-dydziu-nustatymo-tyrimo-atlikimo-gaires-1</a:t>
            </a:r>
            <a:endParaRPr lang="lt-LT"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lt-LT"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lt-LT" sz="1600" dirty="0">
              <a:solidFill>
                <a:schemeClr val="tx1"/>
              </a:solidFill>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3777B134-1103-E590-448C-67CE0DEF76A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12424620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868B1-CC29-A884-C087-2F6C3703F67C}"/>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B721F5D-EAC7-C42E-0EB2-5258426BA3F7}"/>
              </a:ext>
            </a:extLst>
          </p:cNvPr>
          <p:cNvSpPr>
            <a:spLocks noGrp="1"/>
          </p:cNvSpPr>
          <p:nvPr>
            <p:ph type="title"/>
          </p:nvPr>
        </p:nvSpPr>
        <p:spPr>
          <a:xfrm>
            <a:off x="838200" y="365125"/>
            <a:ext cx="10515600" cy="4149773"/>
          </a:xfrm>
        </p:spPr>
        <p:txBody>
          <a:bodyPr/>
          <a:lstStyle/>
          <a:p>
            <a:pPr algn="ctr"/>
            <a:r>
              <a:rPr lang="lt-LT" sz="4800" b="1" dirty="0">
                <a:latin typeface="Times New Roman" panose="02020603050405020304" pitchFamily="18" charset="0"/>
                <a:cs typeface="Times New Roman" panose="02020603050405020304" pitchFamily="18" charset="0"/>
              </a:rPr>
              <a:t>Dėkojame už dėmesį</a:t>
            </a:r>
            <a:r>
              <a:rPr lang="en-US" sz="4800" b="1" dirty="0">
                <a:latin typeface="Times New Roman" panose="02020603050405020304" pitchFamily="18" charset="0"/>
                <a:cs typeface="Times New Roman" panose="02020603050405020304" pitchFamily="18" charset="0"/>
              </a:rPr>
              <a:t>!</a:t>
            </a:r>
            <a:br>
              <a:rPr lang="lt-LT" sz="4800" b="1" dirty="0">
                <a:latin typeface="Times New Roman" panose="02020603050405020304" pitchFamily="18" charset="0"/>
                <a:cs typeface="Times New Roman" panose="02020603050405020304" pitchFamily="18" charset="0"/>
              </a:rPr>
            </a:br>
            <a:br>
              <a:rPr lang="en-US" sz="4800" b="1" dirty="0">
                <a:latin typeface="Times New Roman" panose="02020603050405020304" pitchFamily="18" charset="0"/>
                <a:cs typeface="Times New Roman" panose="02020603050405020304" pitchFamily="18" charset="0"/>
              </a:rPr>
            </a:br>
            <a:r>
              <a:rPr lang="lt-LT" b="1" dirty="0">
                <a:latin typeface="Times New Roman" panose="02020603050405020304" pitchFamily="18" charset="0"/>
                <a:cs typeface="Times New Roman" panose="02020603050405020304" pitchFamily="18" charset="0"/>
                <a:hlinkClick r:id="rId2"/>
              </a:rPr>
              <a:t>Sėkmės rengiant PĮP</a:t>
            </a:r>
            <a:r>
              <a:rPr lang="en-US" b="1" dirty="0">
                <a:latin typeface="Times New Roman" panose="02020603050405020304" pitchFamily="18" charset="0"/>
                <a:cs typeface="Times New Roman" panose="02020603050405020304" pitchFamily="18" charset="0"/>
                <a:hlinkClick r:id="rId2"/>
              </a:rPr>
              <a:t>!</a:t>
            </a:r>
            <a:endParaRPr lang="lt-LT" b="1"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4374EC11-2D9D-F268-AB9B-6F17EC958601}"/>
              </a:ext>
            </a:extLst>
          </p:cNvPr>
          <p:cNvSpPr>
            <a:spLocks noGrp="1"/>
          </p:cNvSpPr>
          <p:nvPr>
            <p:ph idx="1"/>
          </p:nvPr>
        </p:nvSpPr>
        <p:spPr>
          <a:xfrm>
            <a:off x="838200" y="4756799"/>
            <a:ext cx="10515600" cy="716900"/>
          </a:xfrm>
        </p:spPr>
        <p:txBody>
          <a:bodyPr/>
          <a:lstStyle/>
          <a:p>
            <a:pPr marL="0" indent="0" algn="ctr">
              <a:buNone/>
            </a:pPr>
            <a:r>
              <a:rPr lang="lt-LT" dirty="0">
                <a:solidFill>
                  <a:schemeClr val="tx1"/>
                </a:solidFill>
                <a:latin typeface="Times New Roman" panose="02020603050405020304" pitchFamily="18" charset="0"/>
                <a:cs typeface="Times New Roman" panose="02020603050405020304" pitchFamily="18" charset="0"/>
              </a:rPr>
              <a:t>Informaciją parengė Jonavos VVG</a:t>
            </a:r>
          </a:p>
        </p:txBody>
      </p:sp>
      <p:pic>
        <p:nvPicPr>
          <p:cNvPr id="5" name="Grafinis elementas 4">
            <a:extLst>
              <a:ext uri="{FF2B5EF4-FFF2-40B4-BE49-F238E27FC236}">
                <a16:creationId xmlns:a16="http://schemas.microsoft.com/office/drawing/2014/main" id="{9480A5A0-338E-84F1-FEA3-4088D5D12A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356574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13CD213-C48F-BC52-784B-CC08A3BB5304}"/>
              </a:ext>
            </a:extLst>
          </p:cNvPr>
          <p:cNvSpPr>
            <a:spLocks noGrp="1"/>
          </p:cNvSpPr>
          <p:nvPr>
            <p:ph type="ctrTitle"/>
          </p:nvPr>
        </p:nvSpPr>
        <p:spPr>
          <a:xfrm>
            <a:off x="838199" y="700088"/>
            <a:ext cx="7968449" cy="2157412"/>
          </a:xfrm>
        </p:spPr>
        <p:txBody>
          <a:bodyPr>
            <a:noAutofit/>
          </a:bodyPr>
          <a:lstStyle/>
          <a:p>
            <a:pPr algn="ctr"/>
            <a:r>
              <a:rPr lang="lt-LT" sz="2800" b="1" dirty="0">
                <a:latin typeface="Times New Roman" panose="02020603050405020304" pitchFamily="18" charset="0"/>
                <a:cs typeface="Times New Roman" panose="02020603050405020304" pitchFamily="18" charset="0"/>
              </a:rPr>
              <a:t>JONAVOS MIESTO VIETOS PLĖTROS STRATEGIJOS 2023-2029 m. (TOLIAU - VPS) IŠKELTI UŽDAVINIAI IR VEIKSMAI, Į KURIUOS PRIVALO ORIENTUOTIS KVIETIMO PROJEKTAI</a:t>
            </a:r>
          </a:p>
        </p:txBody>
      </p:sp>
      <p:sp>
        <p:nvSpPr>
          <p:cNvPr id="3" name="Antrinis pavadinimas 2">
            <a:extLst>
              <a:ext uri="{FF2B5EF4-FFF2-40B4-BE49-F238E27FC236}">
                <a16:creationId xmlns:a16="http://schemas.microsoft.com/office/drawing/2014/main" id="{A57CDD9C-39DA-0DB3-48BA-27B998914002}"/>
              </a:ext>
            </a:extLst>
          </p:cNvPr>
          <p:cNvSpPr>
            <a:spLocks noGrp="1"/>
          </p:cNvSpPr>
          <p:nvPr>
            <p:ph type="subTitle" idx="1"/>
          </p:nvPr>
        </p:nvSpPr>
        <p:spPr>
          <a:xfrm>
            <a:off x="715436" y="3084644"/>
            <a:ext cx="7968449" cy="2894536"/>
          </a:xfrm>
        </p:spPr>
        <p:txBody>
          <a:bodyPr>
            <a:normAutofit/>
          </a:bodyPr>
          <a:lstStyle/>
          <a:p>
            <a:pPr algn="just">
              <a:spcAft>
                <a:spcPts val="600"/>
              </a:spcAft>
            </a:pPr>
            <a:r>
              <a:rPr lang="lt-LT" sz="2800" b="1" dirty="0">
                <a:latin typeface="Times New Roman" panose="02020603050405020304" pitchFamily="18" charset="0"/>
                <a:ea typeface="Calibri" panose="020F0502020204030204" pitchFamily="34" charset="0"/>
                <a:cs typeface="Arial" panose="020B0604020202020204" pitchFamily="34" charset="0"/>
              </a:rPr>
              <a:t>2</a:t>
            </a:r>
            <a:r>
              <a:rPr lang="lt-LT" sz="2800" b="1" dirty="0">
                <a:effectLst/>
                <a:latin typeface="Times New Roman" panose="02020603050405020304" pitchFamily="18" charset="0"/>
                <a:ea typeface="Calibri" panose="020F0502020204030204" pitchFamily="34" charset="0"/>
                <a:cs typeface="Arial" panose="020B0604020202020204" pitchFamily="34" charset="0"/>
              </a:rPr>
              <a:t> UŽDAVINYS – gerinti gyventojų ekonominę situaciją įgyvendinant veiklas, skatinančias gyventojų verslumą ir reintegraciją į darbo rinką:</a:t>
            </a:r>
          </a:p>
          <a:p>
            <a:pPr algn="just"/>
            <a:br>
              <a:rPr lang="lt-LT" sz="2800" dirty="0">
                <a:effectLst/>
                <a:latin typeface="Calibri" panose="020F0502020204030204" pitchFamily="34" charset="0"/>
                <a:ea typeface="Calibri" panose="020F0502020204030204" pitchFamily="34" charset="0"/>
                <a:cs typeface="Arial" panose="020B0604020202020204" pitchFamily="34" charset="0"/>
              </a:rPr>
            </a:br>
            <a:r>
              <a:rPr lang="lt-LT" sz="2800" b="1" dirty="0">
                <a:effectLst/>
                <a:latin typeface="Times New Roman" panose="02020603050405020304" pitchFamily="18" charset="0"/>
                <a:ea typeface="Calibri" panose="020F0502020204030204" pitchFamily="34" charset="0"/>
                <a:cs typeface="Times New Roman" panose="02020603050405020304" pitchFamily="18" charset="0"/>
              </a:rPr>
              <a:t>1.2.1 </a:t>
            </a:r>
            <a:r>
              <a:rPr lang="lt-LT" sz="2800" b="1" dirty="0">
                <a:effectLst/>
                <a:latin typeface="Times New Roman" panose="02020603050405020304" pitchFamily="18" charset="0"/>
                <a:ea typeface="Calibri" panose="020F0502020204030204" pitchFamily="34" charset="0"/>
                <a:cs typeface="Arial" panose="020B0604020202020204" pitchFamily="34" charset="0"/>
              </a:rPr>
              <a:t>veiksmas </a:t>
            </a:r>
            <a:r>
              <a:rPr lang="lt-LT" sz="2800" dirty="0">
                <a:effectLst/>
                <a:latin typeface="Times New Roman" panose="02020603050405020304" pitchFamily="18" charset="0"/>
                <a:ea typeface="Calibri" panose="020F0502020204030204" pitchFamily="34" charset="0"/>
                <a:cs typeface="Arial" panose="020B0604020202020204" pitchFamily="34" charset="0"/>
              </a:rPr>
              <a:t>– </a:t>
            </a:r>
            <a:r>
              <a:rPr lang="lt-LT" sz="2800" dirty="0">
                <a:effectLst/>
                <a:latin typeface="Times New Roman" panose="02020603050405020304" pitchFamily="18" charset="0"/>
                <a:ea typeface="Calibri" panose="020F0502020204030204" pitchFamily="34" charset="0"/>
                <a:cs typeface="Times New Roman" panose="02020603050405020304" pitchFamily="18" charset="0"/>
              </a:rPr>
              <a:t>darbinių įgūdžių netekusių asmenų reintegracija į darbo rinką.</a:t>
            </a:r>
            <a:endParaRPr lang="lt-LT" sz="2800" dirty="0">
              <a:latin typeface="Times New Roman" panose="02020603050405020304" pitchFamily="18" charset="0"/>
              <a:cs typeface="Times New Roman" panose="02020603050405020304" pitchFamily="18" charset="0"/>
            </a:endParaRPr>
          </a:p>
        </p:txBody>
      </p:sp>
      <p:pic>
        <p:nvPicPr>
          <p:cNvPr id="6" name="Paveikslėlio vietos rezervavimo ženklas 5">
            <a:extLst>
              <a:ext uri="{FF2B5EF4-FFF2-40B4-BE49-F238E27FC236}">
                <a16:creationId xmlns:a16="http://schemas.microsoft.com/office/drawing/2014/main" id="{BA2246E2-1262-C576-9CA3-532685C73CF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3430" t="409" r="-1" b="-49"/>
          <a:stretch/>
        </p:blipFill>
        <p:spPr>
          <a:xfrm>
            <a:off x="8194675" y="199504"/>
            <a:ext cx="3997325" cy="6458471"/>
          </a:xfrm>
        </p:spPr>
      </p:pic>
    </p:spTree>
    <p:extLst>
      <p:ext uri="{BB962C8B-B14F-4D97-AF65-F5344CB8AC3E}">
        <p14:creationId xmlns:p14="http://schemas.microsoft.com/office/powerpoint/2010/main" val="273697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o vietos rezervavimo ženklas 9">
            <a:extLst>
              <a:ext uri="{FF2B5EF4-FFF2-40B4-BE49-F238E27FC236}">
                <a16:creationId xmlns:a16="http://schemas.microsoft.com/office/drawing/2014/main" id="{6DA3D158-0FA0-5B0B-1FBF-B669771CD39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7255" r="9340"/>
          <a:stretch/>
        </p:blipFill>
        <p:spPr>
          <a:xfrm>
            <a:off x="0" y="0"/>
            <a:ext cx="12192000" cy="6858000"/>
          </a:xfrm>
        </p:spPr>
      </p:pic>
    </p:spTree>
    <p:extLst>
      <p:ext uri="{BB962C8B-B14F-4D97-AF65-F5344CB8AC3E}">
        <p14:creationId xmlns:p14="http://schemas.microsoft.com/office/powerpoint/2010/main" val="68249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1151046"/>
          </a:xfrm>
        </p:spPr>
        <p:txBody>
          <a:bodyPr>
            <a:normAutofit fontScale="90000"/>
          </a:bodyPr>
          <a:lstStyle/>
          <a:p>
            <a:pPr marL="457200" marR="111760" lvl="1" algn="l"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(bendri rodikliai visam kvietimui)</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graphicFrame>
        <p:nvGraphicFramePr>
          <p:cNvPr id="7" name="Turinio vietos rezervavimo ženklas 6">
            <a:extLst>
              <a:ext uri="{FF2B5EF4-FFF2-40B4-BE49-F238E27FC236}">
                <a16:creationId xmlns:a16="http://schemas.microsoft.com/office/drawing/2014/main" id="{DF447550-994D-45B9-A0AB-35D19DC8A0B0}"/>
              </a:ext>
            </a:extLst>
          </p:cNvPr>
          <p:cNvGraphicFramePr>
            <a:graphicFrameLocks noGrp="1"/>
          </p:cNvGraphicFramePr>
          <p:nvPr>
            <p:ph idx="1"/>
            <p:extLst>
              <p:ext uri="{D42A27DB-BD31-4B8C-83A1-F6EECF244321}">
                <p14:modId xmlns:p14="http://schemas.microsoft.com/office/powerpoint/2010/main" val="3979446265"/>
              </p:ext>
            </p:extLst>
          </p:nvPr>
        </p:nvGraphicFramePr>
        <p:xfrm>
          <a:off x="1243013" y="1757364"/>
          <a:ext cx="10546533" cy="3786189"/>
        </p:xfrm>
        <a:graphic>
          <a:graphicData uri="http://schemas.openxmlformats.org/drawingml/2006/table">
            <a:tbl>
              <a:tblPr firstRow="1" firstCol="1" bandRow="1">
                <a:tableStyleId>{5C22544A-7EE6-4342-B048-85BDC9FD1C3A}</a:tableStyleId>
              </a:tblPr>
              <a:tblGrid>
                <a:gridCol w="4137792">
                  <a:extLst>
                    <a:ext uri="{9D8B030D-6E8A-4147-A177-3AD203B41FA5}">
                      <a16:colId xmlns:a16="http://schemas.microsoft.com/office/drawing/2014/main" val="3536445198"/>
                    </a:ext>
                  </a:extLst>
                </a:gridCol>
                <a:gridCol w="2070634">
                  <a:extLst>
                    <a:ext uri="{9D8B030D-6E8A-4147-A177-3AD203B41FA5}">
                      <a16:colId xmlns:a16="http://schemas.microsoft.com/office/drawing/2014/main" val="184198550"/>
                    </a:ext>
                  </a:extLst>
                </a:gridCol>
                <a:gridCol w="1685998">
                  <a:extLst>
                    <a:ext uri="{9D8B030D-6E8A-4147-A177-3AD203B41FA5}">
                      <a16:colId xmlns:a16="http://schemas.microsoft.com/office/drawing/2014/main" val="1529138526"/>
                    </a:ext>
                  </a:extLst>
                </a:gridCol>
                <a:gridCol w="2652109">
                  <a:extLst>
                    <a:ext uri="{9D8B030D-6E8A-4147-A177-3AD203B41FA5}">
                      <a16:colId xmlns:a16="http://schemas.microsoft.com/office/drawing/2014/main" val="3330564674"/>
                    </a:ext>
                  </a:extLst>
                </a:gridCol>
              </a:tblGrid>
              <a:tr h="680606">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Rodiklio pavadinimas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Rodiklio kodas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Matavimo vienetai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Siektina reikšmė ir pasiekimo data</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7940368"/>
                  </a:ext>
                </a:extLst>
              </a:tr>
              <a:tr h="8873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p>
                    <a:p>
                      <a:pPr algn="ctr"/>
                      <a:r>
                        <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P-01-004-08-04-01-01</a:t>
                      </a:r>
                    </a:p>
                    <a:p>
                      <a:pPr algn="ctr"/>
                      <a:r>
                        <a:rPr lang="lt-LT" sz="1600" dirty="0">
                          <a:solidFill>
                            <a:schemeClr val="tx2"/>
                          </a:solidFill>
                          <a:effectLst/>
                          <a:latin typeface="Times New Roman" panose="02020603050405020304" pitchFamily="18" charset="0"/>
                          <a:cs typeface="Times New Roman" panose="02020603050405020304" pitchFamily="18" charset="0"/>
                        </a:rPr>
                        <a:t>(P.S.2.1513)</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1</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3008287"/>
                  </a:ext>
                </a:extLst>
              </a:tr>
              <a:tr h="8873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P-01-004-08-04-01-12</a:t>
                      </a:r>
                    </a:p>
                    <a:p>
                      <a:pPr algn="ctr"/>
                      <a:r>
                        <a:rPr lang="lt-LT" sz="1600">
                          <a:solidFill>
                            <a:schemeClr val="tx2"/>
                          </a:solidFill>
                          <a:effectLst/>
                          <a:latin typeface="Times New Roman" panose="02020603050405020304" pitchFamily="18" charset="0"/>
                          <a:cs typeface="Times New Roman" panose="02020603050405020304" pitchFamily="18" charset="0"/>
                        </a:rPr>
                        <a:t>(P.N.2.4723)</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Skaičius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6195" algn="ctr"/>
                      <a:r>
                        <a:rPr lang="lt-LT" sz="1600" dirty="0">
                          <a:solidFill>
                            <a:schemeClr val="tx2"/>
                          </a:solidFill>
                          <a:effectLst/>
                          <a:latin typeface="Times New Roman" panose="02020603050405020304" pitchFamily="18" charset="0"/>
                          <a:cs typeface="Times New Roman" panose="02020603050405020304" pitchFamily="18" charset="0"/>
                        </a:rPr>
                        <a:t>7</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8180129"/>
                  </a:ext>
                </a:extLst>
              </a:tr>
              <a:tr h="1330963">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p>
                    <a:p>
                      <a:pPr algn="ctr"/>
                      <a:r>
                        <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(Rezultato rodiklis)</a:t>
                      </a: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R-01-004-08-04-01-02</a:t>
                      </a:r>
                    </a:p>
                    <a:p>
                      <a:pPr algn="ctr"/>
                      <a:r>
                        <a:rPr lang="lt-LT" sz="1600" dirty="0">
                          <a:solidFill>
                            <a:schemeClr val="tx2"/>
                          </a:solidFill>
                          <a:effectLst/>
                          <a:latin typeface="Times New Roman" panose="02020603050405020304" pitchFamily="18" charset="0"/>
                          <a:cs typeface="Times New Roman" panose="02020603050405020304" pitchFamily="18" charset="0"/>
                        </a:rPr>
                        <a:t>(R.S.2.3517)</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Procentai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7010974"/>
                  </a:ext>
                </a:extLst>
              </a:tr>
            </a:tbl>
          </a:graphicData>
        </a:graphic>
      </p:graphicFrame>
    </p:spTree>
    <p:extLst>
      <p:ext uri="{BB962C8B-B14F-4D97-AF65-F5344CB8AC3E}">
        <p14:creationId xmlns:p14="http://schemas.microsoft.com/office/powerpoint/2010/main" val="288551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760363"/>
          </a:xfrm>
        </p:spPr>
        <p:txBody>
          <a:bodyPr>
            <a:normAutofit fontScale="90000"/>
          </a:bodyPr>
          <a:lstStyle/>
          <a:p>
            <a:pPr marL="457200" marR="111760" lvl="1" algn="ctr"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4" name="Turinio vietos rezervavimo ženklas 3">
            <a:extLst>
              <a:ext uri="{FF2B5EF4-FFF2-40B4-BE49-F238E27FC236}">
                <a16:creationId xmlns:a16="http://schemas.microsoft.com/office/drawing/2014/main" id="{D35903CA-DA98-4889-A894-B300B66704BA}"/>
              </a:ext>
            </a:extLst>
          </p:cNvPr>
          <p:cNvSpPr>
            <a:spLocks noGrp="1"/>
          </p:cNvSpPr>
          <p:nvPr>
            <p:ph idx="1"/>
          </p:nvPr>
        </p:nvSpPr>
        <p:spPr>
          <a:xfrm>
            <a:off x="838199" y="1471613"/>
            <a:ext cx="10951345" cy="4043362"/>
          </a:xfrm>
        </p:spPr>
        <p:txBody>
          <a:bodyPr>
            <a:noAutofit/>
          </a:bodyPr>
          <a:lstStyle/>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vykdytojas yra atsakingas už duomenų ir informacijos apie jo vykdomu projektu siekiamų rodiklių pasiekimą, surinkimą ir pateikimą. Už projekto sutartyje nustatytų stebėsenos rodiklių reikšmių pasiekimą projekto vykdytojas atsiskaito teikdamas veiklos ataskaitas.</a:t>
            </a:r>
          </a:p>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vykdytojui nepasiekus stebėsenos rodiklių reikšmių, nurodytų projekto sutartyje, gali būti mažinamas projekto sutartyje nustatytas projektui skirtas finansavimas, arba nutraukiama projekto finansavimo sutartis.</a:t>
            </a:r>
          </a:p>
          <a:p>
            <a:pPr marL="0" indent="0" algn="just">
              <a:buNone/>
            </a:pPr>
            <a:r>
              <a:rPr lang="lt-LT" sz="2400" i="1" dirty="0">
                <a:effectLst/>
                <a:latin typeface="Times New Roman" panose="02020603050405020304" pitchFamily="18" charset="0"/>
                <a:ea typeface="Times New Roman" panose="02020603050405020304" pitchFamily="18" charset="0"/>
                <a:cs typeface="Times New Roman" panose="02020603050405020304" pitchFamily="18" charset="0"/>
              </a:rPr>
              <a:t>Pastaba: kiekvienu projektu privaloma siekti produkto rodiklio ir rezultato rodiklio, t. y. PĮP privaloma pažymėti, kad siekiama produkto rodiklio </a:t>
            </a:r>
            <a:r>
              <a:rPr lang="lt-LT" sz="2400" i="1" dirty="0">
                <a:effectLst/>
                <a:latin typeface="Times New Roman" panose="02020603050405020304" pitchFamily="18" charset="0"/>
                <a:cs typeface="Times New Roman" panose="02020603050405020304" pitchFamily="18" charset="0"/>
              </a:rPr>
              <a:t>P-01-004-08-04-01-01 </a:t>
            </a:r>
            <a:r>
              <a:rPr lang="lt-LT" sz="2400" i="1" dirty="0">
                <a:effectLst/>
                <a:latin typeface="Times New Roman" panose="02020603050405020304" pitchFamily="18" charset="0"/>
                <a:ea typeface="Times New Roman" panose="02020603050405020304" pitchFamily="18" charset="0"/>
                <a:cs typeface="Times New Roman" panose="02020603050405020304" pitchFamily="18" charset="0"/>
              </a:rPr>
              <a:t>ir </a:t>
            </a:r>
            <a:r>
              <a:rPr lang="lt-LT" sz="2400" i="1" dirty="0">
                <a:effectLst/>
                <a:latin typeface="Times New Roman" panose="02020603050405020304" pitchFamily="18" charset="0"/>
                <a:ea typeface="Times New Roman" panose="02020603050405020304" pitchFamily="18" charset="0"/>
              </a:rPr>
              <a:t>P-01-004-08-04-01-12 (abiejų pirmųjų rodiklių iš lentelės). Rezultato rodiklio R-01-004-08-04-01-02 siekimas tik aprašomas PĮP 2.1 punkte, nepildant jo rodiklių lentelėje. </a:t>
            </a:r>
          </a:p>
          <a:p>
            <a:endParaRPr lang="lt-LT" sz="2400" dirty="0">
              <a:effectLst/>
              <a:latin typeface="Times New Roman" panose="02020603050405020304" pitchFamily="18" charset="0"/>
              <a:ea typeface="Times New Roman" panose="02020603050405020304" pitchFamily="18" charset="0"/>
            </a:endParaRPr>
          </a:p>
          <a:p>
            <a:pPr marL="0" indent="0">
              <a:buNone/>
            </a:pPr>
            <a:endPar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2400" dirty="0"/>
          </a:p>
        </p:txBody>
      </p:sp>
    </p:spTree>
    <p:extLst>
      <p:ext uri="{BB962C8B-B14F-4D97-AF65-F5344CB8AC3E}">
        <p14:creationId xmlns:p14="http://schemas.microsoft.com/office/powerpoint/2010/main" val="3388540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9220F-0CC7-066B-DEA3-E6953311FFC6}"/>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6A89CD1D-E214-36AE-D347-218517CD54DD}"/>
              </a:ext>
            </a:extLst>
          </p:cNvPr>
          <p:cNvSpPr>
            <a:spLocks noGrp="1"/>
          </p:cNvSpPr>
          <p:nvPr>
            <p:ph type="title"/>
          </p:nvPr>
        </p:nvSpPr>
        <p:spPr>
          <a:xfrm>
            <a:off x="838200" y="425500"/>
            <a:ext cx="10951346" cy="760363"/>
          </a:xfrm>
        </p:spPr>
        <p:txBody>
          <a:bodyPr>
            <a:normAutofit fontScale="90000"/>
          </a:bodyPr>
          <a:lstStyle/>
          <a:p>
            <a:pPr marL="457200" marR="111760" lvl="1" algn="ctr" rtl="0">
              <a:spcBef>
                <a:spcPts val="600"/>
              </a:spcBef>
              <a:tabLst>
                <a:tab pos="290195" algn="l"/>
                <a:tab pos="374015" algn="l"/>
              </a:tabLst>
            </a:pP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r>
              <a:rPr lang="lt-LT" sz="3200" b="1" dirty="0">
                <a:solidFill>
                  <a:schemeClr val="tx1"/>
                </a:solidFill>
                <a:latin typeface="Times New Roman" panose="02020603050405020304" pitchFamily="18" charset="0"/>
                <a:cs typeface="Times New Roman" panose="02020603050405020304" pitchFamily="18" charset="0"/>
              </a:rPr>
              <a:t>PROJEKTAIS SIEKIAMI RODIKLIAI </a:t>
            </a:r>
            <a:br>
              <a:rPr lang="lt-LT" sz="3200" b="1" dirty="0">
                <a:latin typeface="Times New Roman" panose="02020603050405020304" pitchFamily="18" charset="0"/>
                <a:cs typeface="Times New Roman" panose="02020603050405020304" pitchFamily="18" charset="0"/>
              </a:rPr>
            </a:br>
            <a:br>
              <a:rPr lang="lt-LT" sz="3200" b="1" dirty="0">
                <a:latin typeface="Times New Roman" panose="02020603050405020304" pitchFamily="18" charset="0"/>
                <a:cs typeface="Times New Roman" panose="02020603050405020304" pitchFamily="18" charset="0"/>
              </a:rPr>
            </a:br>
            <a:endParaRPr lang="lt-LT" sz="3200" b="1" dirty="0">
              <a:latin typeface="Times New Roman" panose="02020603050405020304" pitchFamily="18" charset="0"/>
              <a:cs typeface="Times New Roman" panose="02020603050405020304" pitchFamily="18" charset="0"/>
            </a:endParaRPr>
          </a:p>
        </p:txBody>
      </p:sp>
      <p:pic>
        <p:nvPicPr>
          <p:cNvPr id="5" name="Grafinis elementas 4">
            <a:extLst>
              <a:ext uri="{FF2B5EF4-FFF2-40B4-BE49-F238E27FC236}">
                <a16:creationId xmlns:a16="http://schemas.microsoft.com/office/drawing/2014/main" id="{C1362A90-55C4-B07D-2A1A-22FE9E1421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8200" y="5715600"/>
            <a:ext cx="3258312" cy="716900"/>
          </a:xfrm>
          <a:prstGeom prst="rect">
            <a:avLst/>
          </a:prstGeom>
        </p:spPr>
      </p:pic>
      <p:sp>
        <p:nvSpPr>
          <p:cNvPr id="4" name="Turinio vietos rezervavimo ženklas 3">
            <a:extLst>
              <a:ext uri="{FF2B5EF4-FFF2-40B4-BE49-F238E27FC236}">
                <a16:creationId xmlns:a16="http://schemas.microsoft.com/office/drawing/2014/main" id="{D35903CA-DA98-4889-A894-B300B66704BA}"/>
              </a:ext>
            </a:extLst>
          </p:cNvPr>
          <p:cNvSpPr>
            <a:spLocks noGrp="1"/>
          </p:cNvSpPr>
          <p:nvPr>
            <p:ph idx="1"/>
          </p:nvPr>
        </p:nvSpPr>
        <p:spPr>
          <a:xfrm>
            <a:off x="838199" y="1471613"/>
            <a:ext cx="10951345" cy="3857625"/>
          </a:xfrm>
        </p:spPr>
        <p:txBody>
          <a:bodyPr>
            <a:noAutofit/>
          </a:bodyPr>
          <a:lstStyle/>
          <a:p>
            <a:pPr marL="0" indent="0">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Kiekvienam projektui reikia siekti tokių rodiklių reikšmių:</a:t>
            </a:r>
          </a:p>
          <a:p>
            <a:pPr marL="0" indent="0">
              <a:buNone/>
            </a:pPr>
            <a:endPar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br>
              <a:rPr lang="lt-LT"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lt-LT" sz="2400" dirty="0"/>
          </a:p>
        </p:txBody>
      </p:sp>
      <p:graphicFrame>
        <p:nvGraphicFramePr>
          <p:cNvPr id="3" name="Lentelė 2">
            <a:extLst>
              <a:ext uri="{FF2B5EF4-FFF2-40B4-BE49-F238E27FC236}">
                <a16:creationId xmlns:a16="http://schemas.microsoft.com/office/drawing/2014/main" id="{B00F334E-9F4D-4917-948B-0DD21952425D}"/>
              </a:ext>
            </a:extLst>
          </p:cNvPr>
          <p:cNvGraphicFramePr>
            <a:graphicFrameLocks noGrp="1"/>
          </p:cNvGraphicFramePr>
          <p:nvPr>
            <p:extLst>
              <p:ext uri="{D42A27DB-BD31-4B8C-83A1-F6EECF244321}">
                <p14:modId xmlns:p14="http://schemas.microsoft.com/office/powerpoint/2010/main" val="507709172"/>
              </p:ext>
            </p:extLst>
          </p:nvPr>
        </p:nvGraphicFramePr>
        <p:xfrm>
          <a:off x="942975" y="2043113"/>
          <a:ext cx="10410826" cy="3387209"/>
        </p:xfrm>
        <a:graphic>
          <a:graphicData uri="http://schemas.openxmlformats.org/drawingml/2006/table">
            <a:tbl>
              <a:tblPr firstRow="1" firstCol="1" bandRow="1">
                <a:tableStyleId>{5C22544A-7EE6-4342-B048-85BDC9FD1C3A}</a:tableStyleId>
              </a:tblPr>
              <a:tblGrid>
                <a:gridCol w="4084549">
                  <a:extLst>
                    <a:ext uri="{9D8B030D-6E8A-4147-A177-3AD203B41FA5}">
                      <a16:colId xmlns:a16="http://schemas.microsoft.com/office/drawing/2014/main" val="1074007899"/>
                    </a:ext>
                  </a:extLst>
                </a:gridCol>
                <a:gridCol w="2043990">
                  <a:extLst>
                    <a:ext uri="{9D8B030D-6E8A-4147-A177-3AD203B41FA5}">
                      <a16:colId xmlns:a16="http://schemas.microsoft.com/office/drawing/2014/main" val="780301975"/>
                    </a:ext>
                  </a:extLst>
                </a:gridCol>
                <a:gridCol w="1664304">
                  <a:extLst>
                    <a:ext uri="{9D8B030D-6E8A-4147-A177-3AD203B41FA5}">
                      <a16:colId xmlns:a16="http://schemas.microsoft.com/office/drawing/2014/main" val="1951542597"/>
                    </a:ext>
                  </a:extLst>
                </a:gridCol>
                <a:gridCol w="2617983">
                  <a:extLst>
                    <a:ext uri="{9D8B030D-6E8A-4147-A177-3AD203B41FA5}">
                      <a16:colId xmlns:a16="http://schemas.microsoft.com/office/drawing/2014/main" val="1243084278"/>
                    </a:ext>
                  </a:extLst>
                </a:gridCol>
              </a:tblGrid>
              <a:tr h="600989">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Rodiklio pavadinimas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Rodiklio kodas</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Matavimo vienetai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Siektina reikšmė ir pasiekimo data</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4272748"/>
                  </a:ext>
                </a:extLst>
              </a:tr>
              <a:tr h="7835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projektai, kuriuos įgyvendino NVO ir (arba) kurie įgyvendinti kartu su partneriu</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P-01-004-08-04-01-01</a:t>
                      </a:r>
                    </a:p>
                    <a:p>
                      <a:pPr algn="ctr"/>
                      <a:r>
                        <a:rPr lang="lt-LT" sz="1600" dirty="0">
                          <a:solidFill>
                            <a:schemeClr val="tx2"/>
                          </a:solidFill>
                          <a:effectLst/>
                          <a:latin typeface="Times New Roman" panose="02020603050405020304" pitchFamily="18" charset="0"/>
                          <a:cs typeface="Times New Roman" panose="02020603050405020304" pitchFamily="18" charset="0"/>
                        </a:rPr>
                        <a:t>(P.S.2.1513)</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1</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93809858"/>
                  </a:ext>
                </a:extLst>
              </a:tr>
              <a:tr h="783510">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dalyviai (įskaitant visas tikslines grupes)</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(Produkto rodiklis)</a:t>
                      </a:r>
                    </a:p>
                  </a:txBody>
                  <a:tcPr marL="68580" marR="68580" marT="0" marB="0"/>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P-01-004-08-04-01-12</a:t>
                      </a:r>
                    </a:p>
                    <a:p>
                      <a:pPr algn="ctr"/>
                      <a:r>
                        <a:rPr lang="lt-LT" sz="1600">
                          <a:solidFill>
                            <a:schemeClr val="tx2"/>
                          </a:solidFill>
                          <a:effectLst/>
                          <a:latin typeface="Times New Roman" panose="02020603050405020304" pitchFamily="18" charset="0"/>
                          <a:cs typeface="Times New Roman" panose="02020603050405020304" pitchFamily="18" charset="0"/>
                        </a:rPr>
                        <a:t>(P.N.2.4723)</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Skaičius</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36195" algn="ctr"/>
                      <a:r>
                        <a:rPr lang="lt-LT" sz="1600" dirty="0">
                          <a:solidFill>
                            <a:schemeClr val="tx2"/>
                          </a:solidFill>
                          <a:effectLst/>
                          <a:latin typeface="Times New Roman" panose="02020603050405020304" pitchFamily="18" charset="0"/>
                          <a:cs typeface="Times New Roman" panose="02020603050405020304" pitchFamily="18" charset="0"/>
                        </a:rPr>
                        <a:t>ne mažiau kaip 7</a:t>
                      </a:r>
                    </a:p>
                    <a:p>
                      <a:pPr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7140703"/>
                  </a:ext>
                </a:extLst>
              </a:tr>
              <a:tr h="1175265">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BIVP projektų veiklų dalyvių, kurie po dalyvavimo veiklose toliau dalyvauja socialinei integracijai skirtose veiklose ir (ar) darbo rinkoje, dalis</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(Rezultato rodiklis)</a:t>
                      </a: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R-01-004-08-04-01-02</a:t>
                      </a:r>
                    </a:p>
                    <a:p>
                      <a:pPr algn="ctr"/>
                      <a:r>
                        <a:rPr lang="lt-LT" sz="1600">
                          <a:solidFill>
                            <a:schemeClr val="tx2"/>
                          </a:solidFill>
                          <a:effectLst/>
                          <a:latin typeface="Times New Roman" panose="02020603050405020304" pitchFamily="18" charset="0"/>
                          <a:cs typeface="Times New Roman" panose="02020603050405020304" pitchFamily="18" charset="0"/>
                        </a:rPr>
                        <a:t>(R.S.2.3517)</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a:solidFill>
                            <a:schemeClr val="tx2"/>
                          </a:solidFill>
                          <a:effectLst/>
                          <a:latin typeface="Times New Roman" panose="02020603050405020304" pitchFamily="18" charset="0"/>
                          <a:cs typeface="Times New Roman" panose="02020603050405020304" pitchFamily="18" charset="0"/>
                        </a:rPr>
                        <a:t>Procentai</a:t>
                      </a:r>
                      <a:endParaRPr lang="lt-LT" sz="16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lt-LT" sz="1600" dirty="0">
                          <a:solidFill>
                            <a:schemeClr val="tx2"/>
                          </a:solidFill>
                          <a:effectLst/>
                          <a:latin typeface="Times New Roman" panose="02020603050405020304" pitchFamily="18" charset="0"/>
                          <a:cs typeface="Times New Roman" panose="02020603050405020304" pitchFamily="18" charset="0"/>
                        </a:rPr>
                        <a:t>40</a:t>
                      </a:r>
                    </a:p>
                    <a:p>
                      <a:pPr indent="36195" algn="ctr"/>
                      <a:r>
                        <a:rPr lang="lt-LT" sz="1600" dirty="0">
                          <a:solidFill>
                            <a:schemeClr val="tx2"/>
                          </a:solidFill>
                          <a:effectLst/>
                          <a:latin typeface="Times New Roman" panose="02020603050405020304" pitchFamily="18" charset="0"/>
                          <a:cs typeface="Times New Roman" panose="02020603050405020304" pitchFamily="18" charset="0"/>
                        </a:rPr>
                        <a:t>(2029)</a:t>
                      </a:r>
                      <a:endParaRPr lang="lt-LT" sz="16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3369873"/>
                  </a:ext>
                </a:extLst>
              </a:tr>
            </a:tbl>
          </a:graphicData>
        </a:graphic>
      </p:graphicFrame>
    </p:spTree>
    <p:extLst>
      <p:ext uri="{BB962C8B-B14F-4D97-AF65-F5344CB8AC3E}">
        <p14:creationId xmlns:p14="http://schemas.microsoft.com/office/powerpoint/2010/main" val="83972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230A3F8-E7D5-F5B6-256C-6FAB4D31A086}"/>
              </a:ext>
            </a:extLst>
          </p:cNvPr>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KVIETIMO PROJEKTŲ FINANSAVIMAS</a:t>
            </a:r>
          </a:p>
        </p:txBody>
      </p:sp>
      <p:sp>
        <p:nvSpPr>
          <p:cNvPr id="3" name="Turinio vietos rezervavimo ženklas 2">
            <a:extLst>
              <a:ext uri="{FF2B5EF4-FFF2-40B4-BE49-F238E27FC236}">
                <a16:creationId xmlns:a16="http://schemas.microsoft.com/office/drawing/2014/main" id="{E2710CD5-9331-DDEB-EA5B-8E99960BAF67}"/>
              </a:ext>
            </a:extLst>
          </p:cNvPr>
          <p:cNvSpPr>
            <a:spLocks noGrp="1"/>
          </p:cNvSpPr>
          <p:nvPr>
            <p:ph idx="1"/>
          </p:nvPr>
        </p:nvSpPr>
        <p:spPr>
          <a:xfrm>
            <a:off x="838200" y="1825624"/>
            <a:ext cx="7934326" cy="4093037"/>
          </a:xfrm>
        </p:spPr>
        <p:txBody>
          <a:bodyPr/>
          <a:lstStyle/>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Kvietimui</a:t>
            </a:r>
            <a:r>
              <a:rPr lang="lt-LT"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iš viso planuojama paskirstyti iki </a:t>
            </a:r>
            <a:r>
              <a:rPr lang="lt-LT" sz="2400" b="1" dirty="0">
                <a:effectLst/>
                <a:latin typeface="Times New Roman" panose="02020603050405020304" pitchFamily="18" charset="0"/>
                <a:ea typeface="Times New Roman" panose="02020603050405020304" pitchFamily="18" charset="0"/>
              </a:rPr>
              <a:t>7 644,47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Eur ES ir bendrojo finansavimo lėšų*. </a:t>
            </a:r>
          </a:p>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Didžiausia vienam projektui galima skirti finansavimo lėšų suma yra </a:t>
            </a:r>
            <a:r>
              <a:rPr lang="lt-LT" sz="2400" b="1" dirty="0">
                <a:effectLst/>
                <a:latin typeface="Times New Roman" panose="02020603050405020304" pitchFamily="18" charset="0"/>
                <a:ea typeface="Times New Roman" panose="02020603050405020304" pitchFamily="18" charset="0"/>
              </a:rPr>
              <a:t>7 644,47 </a:t>
            </a: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Eur*. </a:t>
            </a:r>
          </a:p>
          <a:p>
            <a:pPr marL="0" indent="0" algn="just">
              <a:buNone/>
            </a:pPr>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Projekto finansuojamoji dalis gali sudaryti ne daugiau kaip 92 proc. visų tinkamų finansuoti projekto išlaidų. Pareiškėjas privalo savo ir (ar) kitų šaltinių lėšomis (savivaldybių biudžeto ir (ar) privačiomis lėšomis) prisidėti prie projekto finansavimo ne mažiau nei 8 proc. visų tinkamų finansuoti projekto išlaidų. </a:t>
            </a:r>
          </a:p>
          <a:p>
            <a:pPr marL="0" indent="0">
              <a:buNone/>
            </a:pPr>
            <a:endParaRPr lang="lt-LT" sz="1800" dirty="0">
              <a:latin typeface="Times New Roman" panose="02020603050405020304" pitchFamily="18" charset="0"/>
              <a:cs typeface="Times New Roman" panose="02020603050405020304" pitchFamily="18" charset="0"/>
            </a:endParaRPr>
          </a:p>
          <a:p>
            <a:pPr marL="0" indent="0">
              <a:buNone/>
            </a:pPr>
            <a:r>
              <a:rPr lang="lt-LT" sz="1800" i="1" dirty="0">
                <a:latin typeface="Times New Roman" panose="02020603050405020304" pitchFamily="18" charset="0"/>
                <a:cs typeface="Times New Roman" panose="02020603050405020304" pitchFamily="18" charset="0"/>
              </a:rPr>
              <a:t>* Pastaba: be pareiškėjo ir/ar savivaldybės biudžeto lėšų</a:t>
            </a:r>
          </a:p>
        </p:txBody>
      </p:sp>
      <p:pic>
        <p:nvPicPr>
          <p:cNvPr id="4" name="Paveikslėlio vietos rezervavimo ženklas 5">
            <a:extLst>
              <a:ext uri="{FF2B5EF4-FFF2-40B4-BE49-F238E27FC236}">
                <a16:creationId xmlns:a16="http://schemas.microsoft.com/office/drawing/2014/main" id="{8270C964-FE4E-FC07-DC2D-95D82A36AD8A}"/>
              </a:ext>
            </a:extLst>
          </p:cNvPr>
          <p:cNvPicPr>
            <a:picLocks noChangeAspect="1"/>
          </p:cNvPicPr>
          <p:nvPr/>
        </p:nvPicPr>
        <p:blipFill rotWithShape="1">
          <a:blip r:embed="rId2">
            <a:extLst>
              <a:ext uri="{28A0092B-C50C-407E-A947-70E740481C1C}">
                <a14:useLocalDpi xmlns:a14="http://schemas.microsoft.com/office/drawing/2010/main" val="0"/>
              </a:ext>
            </a:extLst>
          </a:blip>
          <a:srcRect l="-23430" t="409" r="-1" b="-49"/>
          <a:stretch/>
        </p:blipFill>
        <p:spPr>
          <a:xfrm>
            <a:off x="8194675" y="199504"/>
            <a:ext cx="3997325" cy="6458471"/>
          </a:xfrm>
          <a:prstGeom prst="rect">
            <a:avLst/>
          </a:prstGeom>
        </p:spPr>
      </p:pic>
    </p:spTree>
    <p:extLst>
      <p:ext uri="{BB962C8B-B14F-4D97-AF65-F5344CB8AC3E}">
        <p14:creationId xmlns:p14="http://schemas.microsoft.com/office/powerpoint/2010/main" val="222569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E3C3-AECE-B0F4-40B3-435AB7DCBEE2}"/>
            </a:ext>
          </a:extLst>
        </p:cNvPr>
        <p:cNvGrpSpPr/>
        <p:nvPr/>
      </p:nvGrpSpPr>
      <p:grpSpPr>
        <a:xfrm>
          <a:off x="0" y="0"/>
          <a:ext cx="0" cy="0"/>
          <a:chOff x="0" y="0"/>
          <a:chExt cx="0" cy="0"/>
        </a:xfrm>
      </p:grpSpPr>
      <p:sp>
        <p:nvSpPr>
          <p:cNvPr id="2" name="Pavadinimas 1">
            <a:extLst>
              <a:ext uri="{FF2B5EF4-FFF2-40B4-BE49-F238E27FC236}">
                <a16:creationId xmlns:a16="http://schemas.microsoft.com/office/drawing/2014/main" id="{86B5DA3D-2CFE-85DE-D2EA-A7AB9D3BA452}"/>
              </a:ext>
            </a:extLst>
          </p:cNvPr>
          <p:cNvSpPr>
            <a:spLocks noGrp="1"/>
          </p:cNvSpPr>
          <p:nvPr>
            <p:ph type="title"/>
          </p:nvPr>
        </p:nvSpPr>
        <p:spPr/>
        <p:txBody>
          <a:bodyPr>
            <a:normAutofit/>
          </a:bodyPr>
          <a:lstStyle/>
          <a:p>
            <a:pPr algn="ctr"/>
            <a:r>
              <a:rPr lang="lt-LT" sz="3600" b="1" dirty="0">
                <a:effectLst/>
                <a:latin typeface="Times New Roman" panose="02020603050405020304" pitchFamily="18" charset="0"/>
                <a:ea typeface="Calibri" panose="020F0502020204030204" pitchFamily="34" charset="0"/>
                <a:cs typeface="Arial" panose="020B0604020202020204" pitchFamily="34" charset="0"/>
              </a:rPr>
              <a:t>FINANSUOJAMA VEIKLA PAGAL APRAŠĄ</a:t>
            </a:r>
            <a:endParaRPr lang="lt-LT" sz="3600" b="1" dirty="0"/>
          </a:p>
        </p:txBody>
      </p:sp>
      <p:sp>
        <p:nvSpPr>
          <p:cNvPr id="3" name="Turinio vietos rezervavimo ženklas 2">
            <a:extLst>
              <a:ext uri="{FF2B5EF4-FFF2-40B4-BE49-F238E27FC236}">
                <a16:creationId xmlns:a16="http://schemas.microsoft.com/office/drawing/2014/main" id="{D34B9E3B-204D-A843-D68F-EB84670EE357}"/>
              </a:ext>
            </a:extLst>
          </p:cNvPr>
          <p:cNvSpPr>
            <a:spLocks noGrp="1"/>
          </p:cNvSpPr>
          <p:nvPr>
            <p:ph idx="1"/>
          </p:nvPr>
        </p:nvSpPr>
        <p:spPr>
          <a:xfrm>
            <a:off x="838200" y="1399496"/>
            <a:ext cx="10877550" cy="4316104"/>
          </a:xfrm>
        </p:spPr>
        <p:txBody>
          <a:bodyPr>
            <a:normAutofit fontScale="85000" lnSpcReduction="10000"/>
          </a:bodyPr>
          <a:lstStyle/>
          <a:p>
            <a:pPr marL="685800" indent="-457200" algn="just">
              <a:lnSpc>
                <a:spcPct val="107000"/>
              </a:lnSpc>
              <a:spcAft>
                <a:spcPts val="800"/>
              </a:spcAft>
              <a:tabLst>
                <a:tab pos="333375" algn="l"/>
              </a:tabLst>
            </a:pPr>
            <a:r>
              <a:rPr lang="lt-LT" sz="2800" dirty="0">
                <a:effectLst/>
                <a:latin typeface="Times New Roman" panose="02020603050405020304" pitchFamily="18" charset="0"/>
                <a:ea typeface="Calibri" panose="020F0502020204030204" pitchFamily="34" charset="0"/>
                <a:cs typeface="Arial" panose="020B0604020202020204" pitchFamily="34" charset="0"/>
              </a:rPr>
              <a:t> </a:t>
            </a:r>
            <a:r>
              <a:rPr lang="en-GB" sz="3100" b="0" i="0" dirty="0" err="1">
                <a:effectLst/>
                <a:latin typeface="Times New Roman" panose="02020603050405020304" pitchFamily="18" charset="0"/>
                <a:cs typeface="Times New Roman" panose="02020603050405020304" pitchFamily="18" charset="0"/>
                <a:hlinkClick r:id="rId2"/>
              </a:rPr>
              <a:t>Apraš</a:t>
            </a:r>
            <a:r>
              <a:rPr lang="lt-LT" sz="3100" b="0" i="0" dirty="0">
                <a:effectLst/>
                <a:latin typeface="Times New Roman" panose="02020603050405020304" pitchFamily="18" charset="0"/>
                <a:cs typeface="Times New Roman" panose="02020603050405020304" pitchFamily="18" charset="0"/>
                <a:hlinkClick r:id="rId2"/>
              </a:rPr>
              <a:t>e</a:t>
            </a:r>
            <a:r>
              <a:rPr lang="en-GB" sz="3100" b="0" i="0" dirty="0">
                <a:effectLst/>
                <a:latin typeface="Times New Roman" panose="02020603050405020304" pitchFamily="18" charset="0"/>
                <a:cs typeface="Times New Roman" panose="02020603050405020304" pitchFamily="18" charset="0"/>
                <a:hlinkClick r:id="rId2"/>
              </a:rPr>
              <a:t> </a:t>
            </a:r>
            <a:r>
              <a:rPr lang="lt-LT" sz="3100" dirty="0">
                <a:effectLst/>
                <a:latin typeface="Times New Roman" panose="02020603050405020304" pitchFamily="18" charset="0"/>
                <a:ea typeface="Calibri" panose="020F0502020204030204" pitchFamily="34" charset="0"/>
                <a:cs typeface="Arial" panose="020B0604020202020204" pitchFamily="34" charset="0"/>
                <a:hlinkClick r:id="rId2"/>
              </a:rPr>
              <a:t>nurodyta 2.1.2. veikla </a:t>
            </a:r>
            <a:r>
              <a:rPr lang="lt-LT" sz="3100" b="1" u="sng" dirty="0">
                <a:effectLst/>
                <a:latin typeface="Times New Roman" panose="02020603050405020304" pitchFamily="18" charset="0"/>
                <a:ea typeface="Calibri" panose="020F0502020204030204" pitchFamily="34" charset="0"/>
                <a:cs typeface="Arial" panose="020B0604020202020204" pitchFamily="34" charset="0"/>
              </a:rPr>
              <a:t>- </a:t>
            </a:r>
            <a:r>
              <a:rPr lang="lt-LT" sz="3100" b="1" u="sng" dirty="0">
                <a:effectLst/>
                <a:latin typeface="Times New Roman" panose="02020603050405020304" pitchFamily="18" charset="0"/>
                <a:ea typeface="Times New Roman" panose="02020603050405020304" pitchFamily="18" charset="0"/>
              </a:rPr>
              <a:t>bedarbių ir ekonomiškai neaktyvių asmenų užimtumui didinti skirtų iniciatyvų įgyvendinimas, siekiant pagerinti šių asmenų padėtį darbo rinkoje</a:t>
            </a:r>
            <a:r>
              <a:rPr lang="lt-LT" sz="3100" b="1" u="sng" dirty="0">
                <a:effectLst/>
                <a:latin typeface="Times New Roman" panose="02020603050405020304" pitchFamily="18" charset="0"/>
                <a:ea typeface="Calibri" panose="020F0502020204030204" pitchFamily="34" charset="0"/>
                <a:cs typeface="Arial" panose="020B0604020202020204" pitchFamily="34" charset="0"/>
              </a:rPr>
              <a:t>.</a:t>
            </a:r>
          </a:p>
          <a:p>
            <a:pPr marL="457200" algn="just">
              <a:tabLst>
                <a:tab pos="333375" algn="l"/>
                <a:tab pos="374015" algn="l"/>
                <a:tab pos="464185" algn="l"/>
                <a:tab pos="914400" algn="l"/>
              </a:tabLst>
            </a:pPr>
            <a:r>
              <a:rPr lang="lt-LT" sz="3100" dirty="0">
                <a:effectLst/>
                <a:latin typeface="Times New Roman" panose="02020603050405020304" pitchFamily="18" charset="0"/>
                <a:ea typeface="Times New Roman" panose="02020603050405020304" pitchFamily="18" charset="0"/>
                <a:cs typeface="Times New Roman" panose="02020603050405020304" pitchFamily="18" charset="0"/>
              </a:rPr>
              <a:t>Apraše nurodyta 2.1.4. veikla –  </a:t>
            </a:r>
            <a:r>
              <a:rPr lang="lt-LT" sz="3100" b="1" u="sng" dirty="0">
                <a:effectLst/>
                <a:latin typeface="Times New Roman" panose="02020603050405020304" pitchFamily="18" charset="0"/>
                <a:ea typeface="Times New Roman" panose="02020603050405020304" pitchFamily="18" charset="0"/>
              </a:rPr>
              <a:t>bendradarbiavimo ir informacijos sklaidos tinklų, reikalingų Aprašo 2.1.2 papunktyje nurodytai veiklai vykdyti, vietos plėtros strategijos ir (ar) jai įgyvendinti skirtų projektų tikslų pasiekimui užtikrinti, kūrimas ir palaikymas. </a:t>
            </a:r>
          </a:p>
          <a:p>
            <a:pPr marL="457200" algn="just">
              <a:tabLst>
                <a:tab pos="374015" algn="l"/>
              </a:tabLst>
            </a:pPr>
            <a:r>
              <a:rPr lang="lt-LT" sz="3100" dirty="0">
                <a:effectLst/>
                <a:latin typeface="Times New Roman" panose="02020603050405020304" pitchFamily="18" charset="0"/>
                <a:ea typeface="Times New Roman" panose="02020603050405020304" pitchFamily="18" charset="0"/>
                <a:cs typeface="Times New Roman" panose="02020603050405020304" pitchFamily="18" charset="0"/>
              </a:rPr>
              <a:t>Apraše nurodyta 2.1.5. veikla – </a:t>
            </a:r>
            <a:r>
              <a:rPr lang="lt-LT" sz="3100" b="1" u="sng" dirty="0">
                <a:effectLst/>
                <a:latin typeface="Times New Roman" panose="02020603050405020304" pitchFamily="18" charset="0"/>
                <a:ea typeface="Times New Roman" panose="02020603050405020304" pitchFamily="18" charset="0"/>
              </a:rPr>
              <a:t>savanoriškos veiklos skatinimas (taip pat savanoriškoje veikloje ketinančių dalyvauti asmenų ir savanorius priimančių organizacijų konsultavimas, informavimas), atlikimo organizavimas ir savanorių mokymas. </a:t>
            </a:r>
          </a:p>
          <a:p>
            <a:endParaRPr lang="lt-LT" sz="4500" dirty="0"/>
          </a:p>
        </p:txBody>
      </p:sp>
      <p:pic>
        <p:nvPicPr>
          <p:cNvPr id="5" name="Grafinis elementas 4">
            <a:extLst>
              <a:ext uri="{FF2B5EF4-FFF2-40B4-BE49-F238E27FC236}">
                <a16:creationId xmlns:a16="http://schemas.microsoft.com/office/drawing/2014/main" id="{56E90371-6757-42AA-75B2-CAB92523DE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715600"/>
            <a:ext cx="3258312" cy="716900"/>
          </a:xfrm>
          <a:prstGeom prst="rect">
            <a:avLst/>
          </a:prstGeom>
        </p:spPr>
      </p:pic>
    </p:spTree>
    <p:extLst>
      <p:ext uri="{BB962C8B-B14F-4D97-AF65-F5344CB8AC3E}">
        <p14:creationId xmlns:p14="http://schemas.microsoft.com/office/powerpoint/2010/main" val="2837909126"/>
      </p:ext>
    </p:extLst>
  </p:cSld>
  <p:clrMapOvr>
    <a:masterClrMapping/>
  </p:clrMapOvr>
</p:sld>
</file>

<file path=ppt/theme/theme1.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4912</Words>
  <Application>Microsoft Office PowerPoint</Application>
  <PresentationFormat>Plačiaekranė</PresentationFormat>
  <Paragraphs>334</Paragraphs>
  <Slides>40</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40</vt:i4>
      </vt:variant>
    </vt:vector>
  </HeadingPairs>
  <TitlesOfParts>
    <vt:vector size="45" baseType="lpstr">
      <vt:lpstr>Arial</vt:lpstr>
      <vt:lpstr>Calibri</vt:lpstr>
      <vt:lpstr>Times New Roman</vt:lpstr>
      <vt:lpstr>Trebuchet MS</vt:lpstr>
      <vt:lpstr>„Office“ tema</vt:lpstr>
      <vt:lpstr>   Pareiškėjų mokymai  KVIETIMAS 11-289-K „Darbinių įgūdžių netekusių asmenų reintegracija į darbo rinką Jonavos mieste“  (toliau- Kvietimas)</vt:lpstr>
      <vt:lpstr>DOKUMENTAI PROJEKTŲ ĮGYVENDINIMO PLANŲ(toliau-PĮP) RENGIMUI</vt:lpstr>
      <vt:lpstr>DOKUMENTAI PROJEKTŲ ĮGYVENDINIMO PLANŲ(toliau-PĮP) RENGIMUI</vt:lpstr>
      <vt:lpstr>JONAVOS MIESTO VIETOS PLĖTROS STRATEGIJOS 2023-2029 m. (TOLIAU - VPS) IŠKELTI UŽDAVINIAI IR VEIKSMAI, Į KURIUOS PRIVALO ORIENTUOTIS KVIETIMO PROJEKTAI</vt:lpstr>
      <vt:lpstr>   PROJEKTAIS SIEKIAMI RODIKLIAI (bendri rodikliai visam kvietimui)  </vt:lpstr>
      <vt:lpstr>   PROJEKTAIS SIEKIAMI RODIKLIAI   </vt:lpstr>
      <vt:lpstr>   PROJEKTAIS SIEKIAMI RODIKLIAI   </vt:lpstr>
      <vt:lpstr>KVIETIMO PROJEKTŲ FINANSAVIMAS</vt:lpstr>
      <vt:lpstr>FINANSUOJAMA VEIKLA PAGAL APRAŠĄ</vt:lpstr>
      <vt:lpstr>TIKSLINĖS GRUPĖS, Į KURIAS ORIENTUOTI KVIETIMO PROJEKTAI</vt:lpstr>
      <vt:lpstr>GALIMI PAREIŠKĖJAI IR PARTNERIAI</vt:lpstr>
      <vt:lpstr>PAPILDOMI REIKALAVIMAI PAREIŠKĖJAMS IR PARTNERIAMS</vt:lpstr>
      <vt:lpstr> PĮP bendrieji  naudos ir kokybės vertinimo kriterijai (privalomi visiems pareiškėjams) </vt:lpstr>
      <vt:lpstr>PĮP prioritetiniai  naudos ir kokybės vertinimo kriterijai (1)</vt:lpstr>
      <vt:lpstr>PĮP prioritetiniai  naudos ir kokybės vertinimo kriterijai (2)</vt:lpstr>
      <vt:lpstr>PĮP NAUDOS IR KOKYBĖS VERTINIMO KRITERIJAI (3)</vt:lpstr>
      <vt:lpstr>PĮP NAUDOS IR KOKYBĖS VERTINIMAS</vt:lpstr>
      <vt:lpstr>SU PĮP PATEIKIAMI DOKUMENTAI (1)</vt:lpstr>
      <vt:lpstr>SU PĮP PATEIKIAMI DOKUMENTAI (2)</vt:lpstr>
      <vt:lpstr>SU PĮP PATEIKIAMI DOKUMENTAI (3)</vt:lpstr>
      <vt:lpstr>SU PĮP PATEIKIAMI DOKUMENTAI (3)</vt:lpstr>
      <vt:lpstr>TINKAMOS FINANSUOTI IŠLAIDOS (1)</vt:lpstr>
      <vt:lpstr>TINKAMOS FINANSUOTI IŠLAIDOS (2)</vt:lpstr>
      <vt:lpstr>TINKAMOS FINANSUOTI IŠLAIDOS (3)</vt:lpstr>
      <vt:lpstr>TINKAMOS FINANSUOTI IŠLAIDOS (4)</vt:lpstr>
      <vt:lpstr>TINKAMOS FINANSUOTI IŠLAIDOS (5)</vt:lpstr>
      <vt:lpstr>TINKAMOS FINANSUOTI IŠLAIDOS (6)</vt:lpstr>
      <vt:lpstr>NETINKAMOS FINANSUOTI IŠLAIDOS (1)</vt:lpstr>
      <vt:lpstr>NETINKAMOS FINANSUOTI IŠLAIDOS (2)</vt:lpstr>
      <vt:lpstr>PROJEKTŲ VEIKLŲ ĮGYVENDINIMO TERMINAI</vt:lpstr>
      <vt:lpstr>REIKALAVIMAI PROJEKTŲ TĘSTINUMUI</vt:lpstr>
      <vt:lpstr>VIEŠINIMAS (1)</vt:lpstr>
      <vt:lpstr>VIEŠINIMAS (2)</vt:lpstr>
      <vt:lpstr>VIEŠINIMAS (3)</vt:lpstr>
      <vt:lpstr> PĮP TEIKIMAS</vt:lpstr>
      <vt:lpstr>BENDRA INFORMACIJA (1)</vt:lpstr>
      <vt:lpstr>BENDRA INFORMACIJA</vt:lpstr>
      <vt:lpstr>NAUDINGOS NUORODOS</vt:lpstr>
      <vt:lpstr>Dėkojame už dėmesį!  Sėkmės rengiant PĮP!</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Martynas Švarcas</dc:creator>
  <cp:lastModifiedBy>Daiva Bradauskienė</cp:lastModifiedBy>
  <cp:revision>279</cp:revision>
  <dcterms:created xsi:type="dcterms:W3CDTF">2022-12-11T20:28:05Z</dcterms:created>
  <dcterms:modified xsi:type="dcterms:W3CDTF">2026-06-30T10:21:44Z</dcterms:modified>
</cp:coreProperties>
</file>