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83" r:id="rId3"/>
    <p:sldId id="303" r:id="rId4"/>
    <p:sldId id="268" r:id="rId5"/>
    <p:sldId id="295" r:id="rId6"/>
    <p:sldId id="305" r:id="rId7"/>
    <p:sldId id="307" r:id="rId8"/>
    <p:sldId id="270" r:id="rId9"/>
    <p:sldId id="284" r:id="rId10"/>
    <p:sldId id="327" r:id="rId11"/>
    <p:sldId id="288" r:id="rId12"/>
    <p:sldId id="330" r:id="rId13"/>
    <p:sldId id="276" r:id="rId14"/>
    <p:sldId id="277" r:id="rId15"/>
    <p:sldId id="278" r:id="rId16"/>
    <p:sldId id="323" r:id="rId17"/>
    <p:sldId id="279" r:id="rId18"/>
    <p:sldId id="280" r:id="rId19"/>
    <p:sldId id="324" r:id="rId20"/>
    <p:sldId id="281" r:id="rId21"/>
    <p:sldId id="308" r:id="rId22"/>
    <p:sldId id="312" r:id="rId23"/>
    <p:sldId id="325" r:id="rId24"/>
    <p:sldId id="289" r:id="rId25"/>
    <p:sldId id="315" r:id="rId26"/>
    <p:sldId id="316" r:id="rId27"/>
    <p:sldId id="317" r:id="rId28"/>
    <p:sldId id="319" r:id="rId29"/>
    <p:sldId id="318" r:id="rId30"/>
    <p:sldId id="331" r:id="rId31"/>
    <p:sldId id="310" r:id="rId32"/>
    <p:sldId id="311" r:id="rId33"/>
    <p:sldId id="293" r:id="rId34"/>
    <p:sldId id="296" r:id="rId35"/>
    <p:sldId id="299" r:id="rId36"/>
    <p:sldId id="286" r:id="rId37"/>
    <p:sldId id="321" r:id="rId38"/>
    <p:sldId id="322" r:id="rId39"/>
    <p:sldId id="329" r:id="rId40"/>
    <p:sldId id="328" r:id="rId41"/>
    <p:sldId id="297" r:id="rId42"/>
    <p:sldId id="287" r:id="rId43"/>
    <p:sldId id="272" r:id="rId4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iliustracij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Paveikslėlio vietos rezervavimo ženklas 5">
            <a:extLst>
              <a:ext uri="{FF2B5EF4-FFF2-40B4-BE49-F238E27FC236}">
                <a16:creationId xmlns:a16="http://schemas.microsoft.com/office/drawing/2014/main" id="{71A8624D-47F7-A124-6B59-68E7C9E769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334665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iustracija">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2" name="Paveikslėlio vietos rezervavimo ženklas 9">
            <a:extLst>
              <a:ext uri="{FF2B5EF4-FFF2-40B4-BE49-F238E27FC236}">
                <a16:creationId xmlns:a16="http://schemas.microsoft.com/office/drawing/2014/main" id="{802DB5AE-93BC-0A1B-30FF-FD5B2EF059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a:prstGeom prst="rect">
            <a:avLst/>
          </a:prstGeom>
        </p:spPr>
      </p:pic>
    </p:spTree>
    <p:extLst>
      <p:ext uri="{BB962C8B-B14F-4D97-AF65-F5344CB8AC3E}">
        <p14:creationId xmlns:p14="http://schemas.microsoft.com/office/powerpoint/2010/main" val="410119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45F7562-946F-16A2-9CDC-097C9C295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414057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3B717C1-822D-5592-83AB-BA1CF624B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097" y="2938779"/>
            <a:ext cx="4445803" cy="978174"/>
          </a:xfrm>
          <a:prstGeom prst="rect">
            <a:avLst/>
          </a:prstGeom>
        </p:spPr>
      </p:pic>
    </p:spTree>
    <p:extLst>
      <p:ext uri="{BB962C8B-B14F-4D97-AF65-F5344CB8AC3E}">
        <p14:creationId xmlns:p14="http://schemas.microsoft.com/office/powerpoint/2010/main" val="65630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B87407E1-A737-72C8-A6F4-96B789BE1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4583"/>
            <a:ext cx="3976940" cy="875014"/>
          </a:xfrm>
          <a:prstGeom prst="rect">
            <a:avLst/>
          </a:prstGeom>
        </p:spPr>
      </p:pic>
    </p:spTree>
    <p:extLst>
      <p:ext uri="{BB962C8B-B14F-4D97-AF65-F5344CB8AC3E}">
        <p14:creationId xmlns:p14="http://schemas.microsoft.com/office/powerpoint/2010/main" val="41156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92957F3F-5AFD-53B4-8F96-863CE5E16E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381250"/>
            <a:ext cx="2129664" cy="2095498"/>
          </a:xfrm>
          <a:prstGeom prst="rect">
            <a:avLst/>
          </a:prstGeom>
        </p:spPr>
      </p:pic>
    </p:spTree>
    <p:extLst>
      <p:ext uri="{BB962C8B-B14F-4D97-AF65-F5344CB8AC3E}">
        <p14:creationId xmlns:p14="http://schemas.microsoft.com/office/powerpoint/2010/main" val="180889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baigos skaidrė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C70510D8-7594-F47E-50D3-5F8A790D9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4854978"/>
            <a:ext cx="1295401" cy="1274619"/>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Grafinis elementas 6">
            <a:extLst>
              <a:ext uri="{FF2B5EF4-FFF2-40B4-BE49-F238E27FC236}">
                <a16:creationId xmlns:a16="http://schemas.microsoft.com/office/drawing/2014/main" id="{24E6278C-E3BD-465B-E65D-9EF373BCF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9737" y="2938779"/>
            <a:ext cx="4592526" cy="978174"/>
          </a:xfrm>
          <a:prstGeom prst="rect">
            <a:avLst/>
          </a:prstGeom>
        </p:spPr>
      </p:pic>
    </p:spTree>
    <p:extLst>
      <p:ext uri="{BB962C8B-B14F-4D97-AF65-F5344CB8AC3E}">
        <p14:creationId xmlns:p14="http://schemas.microsoft.com/office/powerpoint/2010/main" val="987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186D5B5B-804A-84A1-E5B5-DE75BDF00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5254584"/>
            <a:ext cx="4108189" cy="875014"/>
          </a:xfrm>
          <a:prstGeom prst="rect">
            <a:avLst/>
          </a:prstGeom>
        </p:spPr>
      </p:pic>
    </p:spTree>
    <p:extLst>
      <p:ext uri="{BB962C8B-B14F-4D97-AF65-F5344CB8AC3E}">
        <p14:creationId xmlns:p14="http://schemas.microsoft.com/office/powerpoint/2010/main" val="651410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baigos skaidrė EN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5C00FEE9-7AE7-0A8E-E0B8-B8E375FC2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438399"/>
            <a:ext cx="2131943" cy="1981200"/>
          </a:xfrm>
          <a:prstGeom prst="rect">
            <a:avLst/>
          </a:prstGeom>
        </p:spPr>
      </p:pic>
    </p:spTree>
    <p:extLst>
      <p:ext uri="{BB962C8B-B14F-4D97-AF65-F5344CB8AC3E}">
        <p14:creationId xmlns:p14="http://schemas.microsoft.com/office/powerpoint/2010/main" val="135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2637688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baigos skaidrė EN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45A4A38B-19B9-9007-AEB1-5867C9229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4854979"/>
            <a:ext cx="1371599" cy="1274618"/>
          </a:xfrm>
          <a:prstGeom prst="rect">
            <a:avLst/>
          </a:prstGeom>
        </p:spPr>
      </p:pic>
    </p:spTree>
    <p:extLst>
      <p:ext uri="{BB962C8B-B14F-4D97-AF65-F5344CB8AC3E}">
        <p14:creationId xmlns:p14="http://schemas.microsoft.com/office/powerpoint/2010/main" val="8746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pic>
        <p:nvPicPr>
          <p:cNvPr id="7" name="Grafinis elementas 6">
            <a:extLst>
              <a:ext uri="{FF2B5EF4-FFF2-40B4-BE49-F238E27FC236}">
                <a16:creationId xmlns:a16="http://schemas.microsoft.com/office/drawing/2014/main" id="{5B17433B-654C-B3ED-5DB2-375EBE2BA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28393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2">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Paveikslėlio vietos rezervavimo ženklas 5">
            <a:extLst>
              <a:ext uri="{FF2B5EF4-FFF2-40B4-BE49-F238E27FC236}">
                <a16:creationId xmlns:a16="http://schemas.microsoft.com/office/drawing/2014/main" id="{4CFA8934-3023-37F2-7C34-907A8082B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6282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A8C2621B-2B45-F4BB-0C87-A35531DDE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10031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35885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2026-02-12</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pic>
        <p:nvPicPr>
          <p:cNvPr id="12" name="Grafinis elementas 11">
            <a:extLst>
              <a:ext uri="{FF2B5EF4-FFF2-40B4-BE49-F238E27FC236}">
                <a16:creationId xmlns:a16="http://schemas.microsoft.com/office/drawing/2014/main" id="{17C73C8C-85CF-FAFC-6220-17D4818E76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340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dirty="0"/>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2026-02-12</a:t>
            </a:fld>
            <a:endParaRPr lang="lt-LT" dirty="0"/>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dirty="0"/>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dirty="0"/>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4" r:id="rId3"/>
    <p:sldLayoutId id="2147483675" r:id="rId4"/>
    <p:sldLayoutId id="2147483669" r:id="rId5"/>
    <p:sldLayoutId id="2147483650" r:id="rId6"/>
    <p:sldLayoutId id="2147483676" r:id="rId7"/>
    <p:sldLayoutId id="2147483666" r:id="rId8"/>
    <p:sldLayoutId id="2147483677" r:id="rId9"/>
    <p:sldLayoutId id="2147483673" r:id="rId10"/>
    <p:sldLayoutId id="2147483652" r:id="rId11"/>
    <p:sldLayoutId id="2147483653" r:id="rId12"/>
    <p:sldLayoutId id="2147483654" r:id="rId13"/>
    <p:sldLayoutId id="2147483667" r:id="rId14"/>
    <p:sldLayoutId id="2147483668" r:id="rId15"/>
    <p:sldLayoutId id="2147483670" r:id="rId16"/>
    <p:sldLayoutId id="2147483655" r:id="rId17"/>
    <p:sldLayoutId id="2147483661" r:id="rId18"/>
    <p:sldLayoutId id="2147483656" r:id="rId19"/>
    <p:sldLayoutId id="2147483657" r:id="rId20"/>
    <p:sldLayoutId id="2147483658" r:id="rId21"/>
    <p:sldLayoutId id="2147483659" r:id="rId22"/>
    <p:sldLayoutId id="2147483662" r:id="rId23"/>
    <p:sldLayoutId id="2147483663" r:id="rId24"/>
    <p:sldLayoutId id="2147483671" r:id="rId25"/>
    <p:sldLayoutId id="2147483672" r:id="rId26"/>
    <p:sldLayoutId id="2147483678" r:id="rId27"/>
    <p:sldLayoutId id="2147483679" r:id="rId28"/>
    <p:sldLayoutId id="2147483680" r:id="rId29"/>
    <p:sldLayoutId id="2147483681" r:id="rId3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e-seimas.lrs.lt/portal/legalAct/lt/TAD/TAIS.274453/as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tar.lt/portal/lt/legalAct/14e33320f1ed11ec8fa7d02a65c371ad/asr" TargetMode="External"/><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jonavosvvg.lt/2025/01/06/miesto-vvg-kvietimai/" TargetMode="External"/><Relationship Id="rId7" Type="http://schemas.openxmlformats.org/officeDocument/2006/relationships/image" Target="../media/image2.svg"/><Relationship Id="rId2" Type="http://schemas.openxmlformats.org/officeDocument/2006/relationships/hyperlink" Target="https://www.esinvesticijos.lt/kvietimai/gyventoju-poreikius-atitinkanciu-socialiniu-paslaugu-uztikrinimas-pletojant-esamas-ir-kuriant-naujas-1"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teisineinformacija.lt/jonava/document/51902" TargetMode="External"/><Relationship Id="rId4" Type="http://schemas.openxmlformats.org/officeDocument/2006/relationships/hyperlink" Target="https://www.esinvesticijos.lt/dokumentai/jonavos-miesto-2023-2029-m-vietos-pletros-strategija"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esinvesticijos.lt/"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ms.investis.lt/" TargetMode="External"/><Relationship Id="rId7" Type="http://schemas.openxmlformats.org/officeDocument/2006/relationships/hyperlink" Target="https://2021.esinvesticijos.lt/dokumentai/fiksuotuju-dydziu-nustatymo-tyrimo-atlikimo-gaires-1" TargetMode="External"/><Relationship Id="rId2" Type="http://schemas.openxmlformats.org/officeDocument/2006/relationships/hyperlink" Target="https://www.esinvesticijos.lt/" TargetMode="External"/><Relationship Id="rId1" Type="http://schemas.openxmlformats.org/officeDocument/2006/relationships/slideLayout" Target="../slideLayouts/slideLayout6.xml"/><Relationship Id="rId6" Type="http://schemas.openxmlformats.org/officeDocument/2006/relationships/hyperlink" Target="https://2021.esinvesticijos.lt/tinklalaides/projekto-igyvendinimo-plano-pip-pildymo-pagrindiniai-aspektai" TargetMode="External"/><Relationship Id="rId5" Type="http://schemas.openxmlformats.org/officeDocument/2006/relationships/hyperlink" Target="https://ec.europa.eu/regional_policy/policy/communication/online-generator_lt?lang=lt" TargetMode="External"/><Relationship Id="rId4" Type="http://schemas.openxmlformats.org/officeDocument/2006/relationships/hyperlink" Target="https://2021.esinvesticijos.lt/igyvendinimas-1/viesinimas" TargetMode="External"/><Relationship Id="rId9"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D425C-DC62-7288-7906-73DBE2255303}"/>
              </a:ext>
            </a:extLst>
          </p:cNvPr>
          <p:cNvSpPr>
            <a:spLocks noGrp="1"/>
          </p:cNvSpPr>
          <p:nvPr>
            <p:ph type="ctrTitle"/>
          </p:nvPr>
        </p:nvSpPr>
        <p:spPr>
          <a:xfrm>
            <a:off x="838200" y="1122363"/>
            <a:ext cx="10515600" cy="1807268"/>
          </a:xfrm>
        </p:spPr>
        <p:txBody>
          <a:bodyPr>
            <a:normAutofit fontScale="90000"/>
          </a:bodyPr>
          <a:lstStyle/>
          <a:p>
            <a:pPr algn="ct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Pareiškėjų mokymai</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KVIETIMAS 11-285-K „</a:t>
            </a:r>
            <a:r>
              <a:rPr lang="lt-LT" sz="3100" b="1" dirty="0">
                <a:effectLst/>
                <a:latin typeface="Times New Roman" panose="02020603050405020304" pitchFamily="18" charset="0"/>
                <a:ea typeface="Times New Roman" panose="02020603050405020304" pitchFamily="18" charset="0"/>
              </a:rPr>
              <a:t>GYVENTOJŲ POREIKIUS ATITINKANČIŲ SOCIALINIŲ PASLAUGŲ UŽTIKRINIMAS PLĖTOJANT ESAMAS IR KURIANT NAUJAS </a:t>
            </a:r>
            <a:r>
              <a:rPr lang="lt-LT" sz="31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lt-LT" sz="32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3200" b="1" dirty="0">
                <a:effectLst/>
                <a:latin typeface="Times New Roman" panose="02020603050405020304" pitchFamily="18" charset="0"/>
                <a:ea typeface="Calibri" panose="020F0502020204030204" pitchFamily="34" charset="0"/>
                <a:cs typeface="Times New Roman" panose="02020603050405020304" pitchFamily="18" charset="0"/>
              </a:rPr>
              <a:t>(toliau- Kvietimas)</a:t>
            </a:r>
            <a:endParaRPr lang="lt-LT" sz="3200" b="1" dirty="0">
              <a:latin typeface="Times New Roman" panose="02020603050405020304" pitchFamily="18"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7AED102F-F485-B341-7A81-C539F03344EA}"/>
              </a:ext>
            </a:extLst>
          </p:cNvPr>
          <p:cNvSpPr>
            <a:spLocks noGrp="1"/>
          </p:cNvSpPr>
          <p:nvPr>
            <p:ph type="subTitle" idx="1"/>
          </p:nvPr>
        </p:nvSpPr>
        <p:spPr>
          <a:xfrm>
            <a:off x="838200" y="3429000"/>
            <a:ext cx="10515600" cy="1354507"/>
          </a:xfrm>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*Pareiškėjų mokymai </a:t>
            </a:r>
            <a:r>
              <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bendrai finansuojami Europos Sąjungos lėšomis iš projekto „</a:t>
            </a:r>
            <a:r>
              <a:rPr lang="lt-LT"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strategijos 2023-2029 m. įgyvendinimo administravimas“ Nr. 11-006-T-0026</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9" name="Grafinis elementas 8">
            <a:extLst>
              <a:ext uri="{FF2B5EF4-FFF2-40B4-BE49-F238E27FC236}">
                <a16:creationId xmlns:a16="http://schemas.microsoft.com/office/drawing/2014/main" id="{E34DDA70-49BC-063F-CABD-68EE99C342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256609"/>
            <a:ext cx="3967726" cy="872987"/>
          </a:xfrm>
          <a:prstGeom prst="rect">
            <a:avLst/>
          </a:prstGeom>
        </p:spPr>
      </p:pic>
    </p:spTree>
    <p:extLst>
      <p:ext uri="{BB962C8B-B14F-4D97-AF65-F5344CB8AC3E}">
        <p14:creationId xmlns:p14="http://schemas.microsoft.com/office/powerpoint/2010/main" val="397990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E3C3-AECE-B0F4-40B3-435AB7DCBEE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86B5DA3D-2CFE-85DE-D2EA-A7AB9D3BA452}"/>
              </a:ext>
            </a:extLst>
          </p:cNvPr>
          <p:cNvSpPr>
            <a:spLocks noGrp="1"/>
          </p:cNvSpPr>
          <p:nvPr>
            <p:ph type="title"/>
          </p:nvPr>
        </p:nvSpPr>
        <p:spPr>
          <a:xfrm>
            <a:off x="838199" y="365125"/>
            <a:ext cx="10877549" cy="1034371"/>
          </a:xfrm>
        </p:spPr>
        <p:txBody>
          <a:bodyPr>
            <a:normAutofit/>
          </a:bodyPr>
          <a:lstStyle/>
          <a:p>
            <a:pPr algn="ctr"/>
            <a:r>
              <a:rPr lang="lt-LT" sz="3600" b="1" dirty="0">
                <a:effectLst/>
                <a:latin typeface="Times New Roman" panose="02020603050405020304" pitchFamily="18" charset="0"/>
                <a:ea typeface="Calibri" panose="020F0502020204030204" pitchFamily="34" charset="0"/>
                <a:cs typeface="Arial" panose="020B0604020202020204" pitchFamily="34" charset="0"/>
              </a:rPr>
              <a:t>PAGAL APRAŠĄ FINANSUOJAMOS VEIKLOS (2) </a:t>
            </a:r>
            <a:endParaRPr lang="lt-LT" sz="3600" b="1" dirty="0"/>
          </a:p>
        </p:txBody>
      </p:sp>
      <p:sp>
        <p:nvSpPr>
          <p:cNvPr id="3" name="Turinio vietos rezervavimo ženklas 2">
            <a:extLst>
              <a:ext uri="{FF2B5EF4-FFF2-40B4-BE49-F238E27FC236}">
                <a16:creationId xmlns:a16="http://schemas.microsoft.com/office/drawing/2014/main" id="{D34B9E3B-204D-A843-D68F-EB84670EE357}"/>
              </a:ext>
            </a:extLst>
          </p:cNvPr>
          <p:cNvSpPr>
            <a:spLocks noGrp="1"/>
          </p:cNvSpPr>
          <p:nvPr>
            <p:ph idx="1"/>
          </p:nvPr>
        </p:nvSpPr>
        <p:spPr>
          <a:xfrm>
            <a:off x="838200" y="1285875"/>
            <a:ext cx="10877550" cy="4429725"/>
          </a:xfrm>
        </p:spPr>
        <p:txBody>
          <a:bodyPr>
            <a:normAutofit fontScale="47500" lnSpcReduction="20000"/>
          </a:bodyPr>
          <a:lstStyle/>
          <a:p>
            <a:pPr indent="0" algn="just">
              <a:lnSpc>
                <a:spcPct val="107000"/>
              </a:lnSpc>
              <a:spcAft>
                <a:spcPts val="800"/>
              </a:spcAft>
              <a:buNone/>
              <a:tabLst>
                <a:tab pos="333375" algn="l"/>
              </a:tabLst>
            </a:pPr>
            <a:r>
              <a:rPr lang="lt-LT" sz="2800" dirty="0">
                <a:effectLst/>
                <a:latin typeface="Times New Roman" panose="02020603050405020304" pitchFamily="18" charset="0"/>
                <a:ea typeface="Calibri" panose="020F0502020204030204" pitchFamily="34" charset="0"/>
                <a:cs typeface="Arial" panose="020B0604020202020204" pitchFamily="34" charset="0"/>
              </a:rPr>
              <a:t> </a:t>
            </a:r>
            <a:endParaRPr lang="lt-LT" sz="3800" dirty="0">
              <a:effectLst/>
              <a:latin typeface="Calibri" panose="020F0502020204030204" pitchFamily="34" charset="0"/>
              <a:ea typeface="Calibri" panose="020F0502020204030204" pitchFamily="34" charset="0"/>
              <a:cs typeface="Arial" panose="020B0604020202020204" pitchFamily="34" charset="0"/>
            </a:endParaRPr>
          </a:p>
          <a:p>
            <a:pPr marL="457200" algn="just">
              <a:tabLst>
                <a:tab pos="333375" algn="l"/>
                <a:tab pos="374015" algn="l"/>
                <a:tab pos="464185" algn="l"/>
                <a:tab pos="914400" algn="l"/>
              </a:tabLst>
            </a:pPr>
            <a:r>
              <a:rPr lang="lt-LT" sz="4400" dirty="0">
                <a:effectLst/>
                <a:latin typeface="Times New Roman" panose="02020603050405020304" pitchFamily="18" charset="0"/>
                <a:ea typeface="Times New Roman" panose="02020603050405020304" pitchFamily="18" charset="0"/>
                <a:cs typeface="Times New Roman" panose="02020603050405020304" pitchFamily="18" charset="0"/>
              </a:rPr>
              <a:t>Apraše nurodyta 2.1.4. veikla –  </a:t>
            </a:r>
            <a:r>
              <a:rPr lang="lt-LT" sz="4400" b="1" u="sng" dirty="0">
                <a:effectLst/>
                <a:latin typeface="Times New Roman" panose="02020603050405020304" pitchFamily="18" charset="0"/>
                <a:ea typeface="Times New Roman" panose="02020603050405020304" pitchFamily="18" charset="0"/>
                <a:cs typeface="Times New Roman" panose="02020603050405020304" pitchFamily="18" charset="0"/>
              </a:rPr>
              <a:t>bendradarbiavimo ir informacijos sklaidos tinklų, reikalingų Aprašo 2.1.1.1-2.1.1.2 papunkčiuose nurodytoms veikloms vykdyti, vietos plėtros strategijos ir (ar) jai įgyvendinti skirtų projektų tikslų pasiekimui užtikrinti, kūrimas ir palaikymas</a:t>
            </a:r>
            <a:r>
              <a:rPr lang="lt-LT" sz="4400" dirty="0">
                <a:effectLst/>
                <a:latin typeface="Times New Roman" panose="02020603050405020304" pitchFamily="18" charset="0"/>
                <a:ea typeface="Times New Roman" panose="02020603050405020304" pitchFamily="18" charset="0"/>
                <a:cs typeface="Times New Roman" panose="02020603050405020304" pitchFamily="18" charset="0"/>
              </a:rPr>
              <a:t>; šiame papunktyje nurodytas bendradarbiavimo ir informacijos sklaidos tinklas suprantamas kaip bendradarbiavimo forma, kuri lanksčiais ryšiais jungia bendrus tikslus turinčias organizacijas, asmenis, jų grupes ir įgalina juos dalytis informacija, žiniomis, patirtimi ir (ar) kitais būdais </a:t>
            </a:r>
            <a:r>
              <a:rPr lang="lt-LT" sz="5100" dirty="0">
                <a:effectLst/>
                <a:latin typeface="Times New Roman" panose="02020603050405020304" pitchFamily="18" charset="0"/>
                <a:ea typeface="Times New Roman" panose="02020603050405020304" pitchFamily="18" charset="0"/>
                <a:cs typeface="Times New Roman" panose="02020603050405020304" pitchFamily="18" charset="0"/>
              </a:rPr>
              <a:t>telktis</a:t>
            </a:r>
            <a:r>
              <a:rPr lang="lt-LT" sz="4400" dirty="0">
                <a:effectLst/>
                <a:latin typeface="Times New Roman" panose="02020603050405020304" pitchFamily="18" charset="0"/>
                <a:ea typeface="Times New Roman" panose="02020603050405020304" pitchFamily="18" charset="0"/>
                <a:cs typeface="Times New Roman" panose="02020603050405020304" pitchFamily="18" charset="0"/>
              </a:rPr>
              <a:t> vardan bendro tikslo</a:t>
            </a:r>
            <a:endParaRPr lang="lt-LT" sz="4400" dirty="0">
              <a:effectLst/>
              <a:latin typeface="Times New Roman" panose="02020603050405020304" pitchFamily="18" charset="0"/>
              <a:ea typeface="Times New Roman" panose="02020603050405020304" pitchFamily="18" charset="0"/>
            </a:endParaRPr>
          </a:p>
          <a:p>
            <a:pPr marL="457200" algn="just">
              <a:tabLst>
                <a:tab pos="374015" algn="l"/>
              </a:tabLst>
            </a:pPr>
            <a:r>
              <a:rPr lang="lt-LT" sz="4400" dirty="0">
                <a:effectLst/>
                <a:latin typeface="Times New Roman" panose="02020603050405020304" pitchFamily="18" charset="0"/>
                <a:ea typeface="Times New Roman" panose="02020603050405020304" pitchFamily="18" charset="0"/>
                <a:cs typeface="Times New Roman" panose="02020603050405020304" pitchFamily="18" charset="0"/>
              </a:rPr>
              <a:t>Apraše nurodyta 2.1.5. veikla – </a:t>
            </a:r>
            <a:r>
              <a:rPr lang="lt-LT" sz="4400" b="1" u="sng" dirty="0">
                <a:effectLst/>
                <a:latin typeface="Times New Roman" panose="02020603050405020304" pitchFamily="18" charset="0"/>
                <a:ea typeface="Times New Roman" panose="02020603050405020304" pitchFamily="18" charset="0"/>
                <a:cs typeface="Times New Roman" panose="02020603050405020304" pitchFamily="18" charset="0"/>
              </a:rPr>
              <a:t>savanoriškos veiklos skatinimas (taip pat savanoriškoje veikloje ketinančių dalyvauti asmenų ir savanorius priimančių organizacijų konsultavimas, informavimas), atlikimo organizavimas ir savanorių mokymas</a:t>
            </a:r>
            <a:r>
              <a:rPr lang="lt-LT" sz="4400" dirty="0">
                <a:effectLst/>
                <a:latin typeface="Times New Roman" panose="02020603050405020304" pitchFamily="18" charset="0"/>
                <a:ea typeface="Times New Roman" panose="02020603050405020304" pitchFamily="18" charset="0"/>
                <a:cs typeface="Times New Roman" panose="02020603050405020304" pitchFamily="18" charset="0"/>
              </a:rPr>
              <a:t>, finansuojama tiek, kiek reikia Aprašo 2.1.1.1-2.1.1.2, 2.1.4 papunkčiuose nurodytoms veikloms vykdyti; šiame papunktyje nurodytos veiklos finansuojamos, jeigu jos projekte vykdomos kartu su bent viena iš Aprašo 2.1.1.1-2.1.1.2, 2.1.4 papunkčiuose nurodytų veiklų. </a:t>
            </a:r>
            <a:endParaRPr lang="lt-LT" sz="4400" dirty="0">
              <a:effectLst/>
              <a:latin typeface="Times New Roman" panose="02020603050405020304" pitchFamily="18" charset="0"/>
              <a:ea typeface="Times New Roman" panose="02020603050405020304" pitchFamily="18" charset="0"/>
            </a:endParaRPr>
          </a:p>
          <a:p>
            <a:endParaRPr lang="lt-LT" dirty="0"/>
          </a:p>
        </p:txBody>
      </p:sp>
      <p:pic>
        <p:nvPicPr>
          <p:cNvPr id="5" name="Grafinis elementas 4">
            <a:extLst>
              <a:ext uri="{FF2B5EF4-FFF2-40B4-BE49-F238E27FC236}">
                <a16:creationId xmlns:a16="http://schemas.microsoft.com/office/drawing/2014/main" id="{56E90371-6757-42AA-75B2-CAB92523DE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39337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0CE8E-F50D-7D93-432A-140B6FCE077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D109FAE-B9E4-7E10-A4DD-E051755B7E9D}"/>
              </a:ext>
            </a:extLst>
          </p:cNvPr>
          <p:cNvSpPr>
            <a:spLocks noGrp="1"/>
          </p:cNvSpPr>
          <p:nvPr>
            <p:ph type="title"/>
          </p:nvPr>
        </p:nvSpPr>
        <p:spPr>
          <a:xfrm>
            <a:off x="838200" y="639271"/>
            <a:ext cx="10515600" cy="1325563"/>
          </a:xfrm>
        </p:spPr>
        <p:txBody>
          <a:bodyPr>
            <a:normAutofit/>
          </a:bodyPr>
          <a:lstStyle/>
          <a:p>
            <a:pPr algn="ctr"/>
            <a:r>
              <a:rPr lang="lt-LT" sz="3600" b="1" dirty="0">
                <a:effectLst/>
                <a:latin typeface="Times New Roman" panose="02020603050405020304" pitchFamily="18" charset="0"/>
                <a:ea typeface="Calibri" panose="020F0502020204030204" pitchFamily="34" charset="0"/>
                <a:cs typeface="Times New Roman" panose="02020603050405020304" pitchFamily="18" charset="0"/>
              </a:rPr>
              <a:t>TIKSLINĖS GRUPĖS, Į KURIAS PRIVALO BŪTI ORIENTUOTI </a:t>
            </a:r>
            <a:r>
              <a:rPr lang="lt-LT" sz="3600" b="1">
                <a:effectLst/>
                <a:latin typeface="Times New Roman" panose="02020603050405020304" pitchFamily="18" charset="0"/>
                <a:ea typeface="Calibri" panose="020F0502020204030204" pitchFamily="34" charset="0"/>
                <a:cs typeface="Times New Roman" panose="02020603050405020304" pitchFamily="18" charset="0"/>
              </a:rPr>
              <a:t>KVIETIMO PROJEKTAI (1)</a:t>
            </a:r>
            <a:endParaRPr lang="lt-LT" sz="3600" dirty="0"/>
          </a:p>
        </p:txBody>
      </p:sp>
      <p:sp>
        <p:nvSpPr>
          <p:cNvPr id="3" name="Turinio vietos rezervavimo ženklas 2">
            <a:extLst>
              <a:ext uri="{FF2B5EF4-FFF2-40B4-BE49-F238E27FC236}">
                <a16:creationId xmlns:a16="http://schemas.microsoft.com/office/drawing/2014/main" id="{A00798FC-BB86-D87C-DB08-6F57745F5A77}"/>
              </a:ext>
            </a:extLst>
          </p:cNvPr>
          <p:cNvSpPr>
            <a:spLocks noGrp="1"/>
          </p:cNvSpPr>
          <p:nvPr>
            <p:ph idx="1"/>
          </p:nvPr>
        </p:nvSpPr>
        <p:spPr>
          <a:xfrm>
            <a:off x="838200" y="1964834"/>
            <a:ext cx="10889202" cy="3535854"/>
          </a:xfrm>
        </p:spPr>
        <p:txBody>
          <a:bodyPr>
            <a:normAutofit/>
          </a:bodyPr>
          <a:lstStyle/>
          <a:p>
            <a:pPr marL="0" indent="0" algn="just">
              <a:lnSpc>
                <a:spcPct val="107000"/>
              </a:lnSpc>
              <a:spcBef>
                <a:spcPts val="600"/>
              </a:spcBef>
              <a:spcAft>
                <a:spcPts val="600"/>
              </a:spcAft>
              <a:buNone/>
            </a:pPr>
            <a:r>
              <a:rPr lang="lt-LT" sz="4500" dirty="0">
                <a:effectLst/>
                <a:latin typeface="Times New Roman" panose="02020603050405020304" pitchFamily="18" charset="0"/>
                <a:ea typeface="Calibri" panose="020F0502020204030204" pitchFamily="34" charset="0"/>
                <a:cs typeface="Arial" panose="020B0604020202020204" pitchFamily="34" charset="0"/>
              </a:rPr>
              <a:t>Riziką patirti socialinę atskirtį turintys gyventojai</a:t>
            </a:r>
          </a:p>
          <a:p>
            <a:pPr marL="0" indent="0" algn="just">
              <a:lnSpc>
                <a:spcPct val="107000"/>
              </a:lnSpc>
              <a:spcBef>
                <a:spcPts val="600"/>
              </a:spcBef>
              <a:spcAft>
                <a:spcPts val="600"/>
              </a:spcAft>
              <a:buNone/>
            </a:pPr>
            <a:r>
              <a:rPr lang="lt-LT" sz="3300" dirty="0">
                <a:effectLst/>
                <a:latin typeface="Times New Roman" panose="02020603050405020304" pitchFamily="18" charset="0"/>
                <a:ea typeface="Calibri" panose="020F0502020204030204" pitchFamily="34" charset="0"/>
                <a:cs typeface="Arial" panose="020B0604020202020204" pitchFamily="34" charset="0"/>
              </a:rPr>
              <a:t>*</a:t>
            </a:r>
            <a:r>
              <a:rPr lang="lt-LT" sz="3300" dirty="0">
                <a:effectLst/>
                <a:latin typeface="Times New Roman" panose="02020603050405020304" pitchFamily="18" charset="0"/>
                <a:ea typeface="Times New Roman" panose="02020603050405020304" pitchFamily="18" charset="0"/>
              </a:rPr>
              <a:t> </a:t>
            </a:r>
            <a:r>
              <a:rPr lang="lt-LT" sz="3300" i="1" dirty="0">
                <a:effectLst/>
                <a:latin typeface="Times New Roman" panose="02020603050405020304" pitchFamily="18" charset="0"/>
                <a:ea typeface="Times New Roman" panose="02020603050405020304" pitchFamily="18" charset="0"/>
              </a:rPr>
              <a:t>Riziką patirti socialinę atskirtį turinčių gyventojų grupių pavyzdžiai pateikiami Aprašo 1 priede</a:t>
            </a:r>
            <a:r>
              <a:rPr lang="lt-LT" sz="3300" dirty="0">
                <a:effectLst/>
                <a:latin typeface="Times New Roman" panose="02020603050405020304" pitchFamily="18" charset="0"/>
                <a:ea typeface="Times New Roman" panose="02020603050405020304" pitchFamily="18" charset="0"/>
              </a:rPr>
              <a:t>.</a:t>
            </a:r>
            <a:endParaRPr lang="lt-LT" sz="3300" dirty="0">
              <a:effectLst/>
              <a:latin typeface="Calibri" panose="020F0502020204030204" pitchFamily="34" charset="0"/>
              <a:ea typeface="Calibri" panose="020F0502020204030204" pitchFamily="34" charset="0"/>
              <a:cs typeface="Arial" panose="020B0604020202020204" pitchFamily="34" charset="0"/>
            </a:endParaRPr>
          </a:p>
          <a:p>
            <a:endParaRPr lang="lt-LT" dirty="0"/>
          </a:p>
        </p:txBody>
      </p:sp>
      <p:pic>
        <p:nvPicPr>
          <p:cNvPr id="5" name="Grafinis elementas 4">
            <a:extLst>
              <a:ext uri="{FF2B5EF4-FFF2-40B4-BE49-F238E27FC236}">
                <a16:creationId xmlns:a16="http://schemas.microsoft.com/office/drawing/2014/main" id="{C91C2341-328F-4B69-F45C-FE68D5A8E8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92609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0CE8E-F50D-7D93-432A-140B6FCE077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D109FAE-B9E4-7E10-A4DD-E051755B7E9D}"/>
              </a:ext>
            </a:extLst>
          </p:cNvPr>
          <p:cNvSpPr>
            <a:spLocks noGrp="1"/>
          </p:cNvSpPr>
          <p:nvPr>
            <p:ph type="title"/>
          </p:nvPr>
        </p:nvSpPr>
        <p:spPr>
          <a:xfrm>
            <a:off x="838200" y="639271"/>
            <a:ext cx="10515600" cy="1325563"/>
          </a:xfrm>
        </p:spPr>
        <p:txBody>
          <a:bodyPr>
            <a:normAutofit/>
          </a:bodyPr>
          <a:lstStyle/>
          <a:p>
            <a:pPr algn="ctr"/>
            <a:r>
              <a:rPr lang="lt-LT" sz="3600" b="1" dirty="0">
                <a:effectLst/>
                <a:latin typeface="Times New Roman" panose="02020603050405020304" pitchFamily="18" charset="0"/>
                <a:ea typeface="Calibri" panose="020F0502020204030204" pitchFamily="34" charset="0"/>
                <a:cs typeface="Times New Roman" panose="02020603050405020304" pitchFamily="18" charset="0"/>
              </a:rPr>
              <a:t>TIKSLINĖS GRUPĖS, Į KURIAS PRIVALO BŪTI ORIENTUOTI KVIETIMO PROJEKTAI (2)</a:t>
            </a:r>
            <a:endParaRPr lang="lt-LT" sz="3600" dirty="0"/>
          </a:p>
        </p:txBody>
      </p:sp>
      <p:sp>
        <p:nvSpPr>
          <p:cNvPr id="3" name="Turinio vietos rezervavimo ženklas 2">
            <a:extLst>
              <a:ext uri="{FF2B5EF4-FFF2-40B4-BE49-F238E27FC236}">
                <a16:creationId xmlns:a16="http://schemas.microsoft.com/office/drawing/2014/main" id="{A00798FC-BB86-D87C-DB08-6F57745F5A77}"/>
              </a:ext>
            </a:extLst>
          </p:cNvPr>
          <p:cNvSpPr>
            <a:spLocks noGrp="1"/>
          </p:cNvSpPr>
          <p:nvPr>
            <p:ph idx="1"/>
          </p:nvPr>
        </p:nvSpPr>
        <p:spPr>
          <a:xfrm>
            <a:off x="838200" y="1964834"/>
            <a:ext cx="10889202" cy="3535854"/>
          </a:xfrm>
        </p:spPr>
        <p:txBody>
          <a:bodyPr>
            <a:normAutofit fontScale="85000" lnSpcReduction="20000"/>
          </a:bodyPr>
          <a:lstStyle/>
          <a:p>
            <a:pPr marL="0" indent="0" algn="just">
              <a:lnSpc>
                <a:spcPct val="107000"/>
              </a:lnSpc>
              <a:spcAft>
                <a:spcPts val="800"/>
              </a:spcAft>
              <a:buNone/>
            </a:pP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strategijoje 2023-2029 m. nurodyta, kad 1.1.1. veiksmas „Gyventojų poreikius atitinkančių socialinių paslaugų užtikrinimas plėtojant esamas ir kuriant naujas“ nukreiptas į šiuos riziką patirti socialinę atskirtį turinčius gyventojus:</a:t>
            </a:r>
          </a:p>
          <a:p>
            <a:pPr algn="just">
              <a:lnSpc>
                <a:spcPct val="107000"/>
              </a:lnSpc>
              <a:spcAft>
                <a:spcPts val="800"/>
              </a:spcAft>
            </a:pPr>
            <a:r>
              <a:rPr lang="lt-LT" sz="2200" b="1" dirty="0">
                <a:effectLst/>
                <a:latin typeface="Times New Roman" panose="02020603050405020304" pitchFamily="18" charset="0"/>
                <a:ea typeface="Calibri" panose="020F0502020204030204" pitchFamily="34" charset="0"/>
                <a:cs typeface="Times New Roman" panose="02020603050405020304" pitchFamily="18" charset="0"/>
              </a:rPr>
              <a:t>-neįgalūs asmenys ir jų šeimos nariai (globėjai, rūpintojai); </a:t>
            </a:r>
            <a:endParaRPr lang="lt-LT"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2200" b="1" dirty="0">
                <a:effectLst/>
                <a:latin typeface="Times New Roman" panose="02020603050405020304" pitchFamily="18" charset="0"/>
                <a:ea typeface="Calibri" panose="020F0502020204030204" pitchFamily="34" charset="0"/>
                <a:cs typeface="Times New Roman" panose="02020603050405020304" pitchFamily="18" charset="0"/>
              </a:rPr>
              <a:t>-socialiai pažeidžiami, socialinę riziką (atskirtį) patiriantys asmenys; </a:t>
            </a:r>
            <a:endParaRPr lang="lt-LT"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2200" b="1" dirty="0">
                <a:effectLst/>
                <a:latin typeface="Times New Roman" panose="02020603050405020304" pitchFamily="18" charset="0"/>
                <a:ea typeface="Calibri" panose="020F0502020204030204" pitchFamily="34" charset="0"/>
                <a:cs typeface="Times New Roman" panose="02020603050405020304" pitchFamily="18" charset="0"/>
              </a:rPr>
              <a:t>-nepalankias sąlygas turintys vaikai, mokiniai, ikimokyklinio ir priešmokyklinio amžiaus vaikai; </a:t>
            </a:r>
            <a:endParaRPr lang="lt-LT"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2200" b="1" dirty="0">
                <a:effectLst/>
                <a:latin typeface="Times New Roman" panose="02020603050405020304" pitchFamily="18" charset="0"/>
                <a:ea typeface="Calibri" panose="020F0502020204030204" pitchFamily="34" charset="0"/>
                <a:cs typeface="Times New Roman" panose="02020603050405020304" pitchFamily="18" charset="0"/>
              </a:rPr>
              <a:t>-mažiau galimybių turintis jaunimas.</a:t>
            </a:r>
            <a:endParaRPr lang="lt-LT"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lt-LT" sz="2600" b="1" u="sng" dirty="0">
                <a:effectLst/>
                <a:latin typeface="Times New Roman" panose="02020603050405020304" pitchFamily="18" charset="0"/>
                <a:ea typeface="Calibri" panose="020F0502020204030204" pitchFamily="34" charset="0"/>
                <a:cs typeface="Times New Roman" panose="02020603050405020304" pitchFamily="18" charset="0"/>
              </a:rPr>
              <a:t>Pastaba: projektuose </a:t>
            </a:r>
            <a:r>
              <a:rPr lang="lt-LT" sz="2600" b="1" u="sng">
                <a:effectLst/>
                <a:latin typeface="Times New Roman" panose="02020603050405020304" pitchFamily="18" charset="0"/>
                <a:ea typeface="Calibri" panose="020F0502020204030204" pitchFamily="34" charset="0"/>
                <a:cs typeface="Times New Roman" panose="02020603050405020304" pitchFamily="18" charset="0"/>
              </a:rPr>
              <a:t>turi būti įtrauktos </a:t>
            </a:r>
            <a:r>
              <a:rPr lang="lt-LT" sz="2600" b="1" u="sng" dirty="0">
                <a:effectLst/>
                <a:latin typeface="Times New Roman" panose="02020603050405020304" pitchFamily="18" charset="0"/>
                <a:ea typeface="Calibri" panose="020F0502020204030204" pitchFamily="34" charset="0"/>
                <a:cs typeface="Times New Roman" panose="02020603050405020304" pitchFamily="18" charset="0"/>
              </a:rPr>
              <a:t>visos minėtos gyventojų grupės</a:t>
            </a:r>
            <a:endParaRPr lang="lt-LT"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5" name="Grafinis elementas 4">
            <a:extLst>
              <a:ext uri="{FF2B5EF4-FFF2-40B4-BE49-F238E27FC236}">
                <a16:creationId xmlns:a16="http://schemas.microsoft.com/office/drawing/2014/main" id="{C91C2341-328F-4B69-F45C-FE68D5A8E8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408165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88906-7355-D8B2-091B-44EF48EBE28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AC63D44-D9F2-5925-18A5-466BE354CF01}"/>
              </a:ext>
            </a:extLst>
          </p:cNvPr>
          <p:cNvSpPr>
            <a:spLocks noGrp="1"/>
          </p:cNvSpPr>
          <p:nvPr>
            <p:ph type="title"/>
          </p:nvPr>
        </p:nvSpPr>
        <p:spPr>
          <a:xfrm>
            <a:off x="838200" y="365125"/>
            <a:ext cx="10515600" cy="931015"/>
          </a:xfrm>
        </p:spPr>
        <p:txBody>
          <a:bodyPr>
            <a:normAutofit/>
          </a:bodyPr>
          <a:lstStyle/>
          <a:p>
            <a:pPr algn="ctr"/>
            <a:r>
              <a:rPr lang="lt-LT" sz="3200" b="1" dirty="0">
                <a:latin typeface="Times New Roman" panose="02020603050405020304" pitchFamily="18" charset="0"/>
                <a:cs typeface="Times New Roman" panose="02020603050405020304" pitchFamily="18" charset="0"/>
              </a:rPr>
              <a:t>GALIMI PAREIŠKĖJAI</a:t>
            </a:r>
          </a:p>
        </p:txBody>
      </p:sp>
      <p:sp>
        <p:nvSpPr>
          <p:cNvPr id="3" name="Turinio vietos rezervavimo ženklas 2">
            <a:extLst>
              <a:ext uri="{FF2B5EF4-FFF2-40B4-BE49-F238E27FC236}">
                <a16:creationId xmlns:a16="http://schemas.microsoft.com/office/drawing/2014/main" id="{8430C108-637D-8CC0-5BEF-0B1F2FB8296D}"/>
              </a:ext>
            </a:extLst>
          </p:cNvPr>
          <p:cNvSpPr>
            <a:spLocks noGrp="1"/>
          </p:cNvSpPr>
          <p:nvPr>
            <p:ph idx="1"/>
          </p:nvPr>
        </p:nvSpPr>
        <p:spPr>
          <a:xfrm>
            <a:off x="838199" y="1171852"/>
            <a:ext cx="10677525" cy="4301847"/>
          </a:xfrm>
        </p:spPr>
        <p:txBody>
          <a:bodyPr>
            <a:normAutofit fontScale="92500"/>
          </a:bodyPr>
          <a:lstStyle/>
          <a:p>
            <a:pPr marR="111760" algn="just">
              <a:lnSpc>
                <a:spcPct val="107000"/>
              </a:lnSpc>
              <a:spcAft>
                <a:spcPts val="800"/>
              </a:spcAft>
            </a:pPr>
            <a:r>
              <a:rPr lang="lt-LT" sz="1800" b="1" dirty="0">
                <a:effectLst/>
                <a:latin typeface="Times New Roman" panose="02020603050405020304" pitchFamily="18" charset="0"/>
                <a:ea typeface="Calibri" panose="020F0502020204030204" pitchFamily="34" charset="0"/>
                <a:cs typeface="Arial" panose="020B0604020202020204" pitchFamily="34" charset="0"/>
              </a:rPr>
              <a:t>Viešieji juridiniai asmenys</a:t>
            </a:r>
            <a:r>
              <a:rPr lang="lt-LT" sz="1800" dirty="0">
                <a:effectLst/>
                <a:latin typeface="Times New Roman" panose="02020603050405020304" pitchFamily="18" charset="0"/>
                <a:ea typeface="Calibri" panose="020F0502020204030204" pitchFamily="34" charset="0"/>
                <a:cs typeface="Arial" panose="020B0604020202020204" pitchFamily="34" charset="0"/>
              </a:rPr>
              <a:t>, kurių veiklos vykdymo vieta yra vietos plėtros strategijos įgyvendinimo teritorijoje;</a:t>
            </a:r>
            <a:endParaRPr lang="lt-LT" sz="1800" dirty="0">
              <a:effectLst/>
              <a:latin typeface="Calibri" panose="020F0502020204030204" pitchFamily="34" charset="0"/>
              <a:ea typeface="Calibri" panose="020F0502020204030204" pitchFamily="34" charset="0"/>
              <a:cs typeface="Arial" panose="020B0604020202020204" pitchFamily="34" charset="0"/>
            </a:endParaRPr>
          </a:p>
          <a:p>
            <a:pPr marR="111760" algn="just">
              <a:lnSpc>
                <a:spcPct val="107000"/>
              </a:lnSpc>
              <a:spcAft>
                <a:spcPts val="800"/>
              </a:spcAft>
            </a:pPr>
            <a:r>
              <a:rPr lang="lt-LT" sz="1800" b="1" dirty="0">
                <a:effectLst/>
                <a:latin typeface="Times New Roman" panose="02020603050405020304" pitchFamily="18" charset="0"/>
                <a:ea typeface="Calibri" panose="020F0502020204030204" pitchFamily="34" charset="0"/>
                <a:cs typeface="Arial" panose="020B0604020202020204" pitchFamily="34" charset="0"/>
              </a:rPr>
              <a:t>Privatūs juridiniai asmenys</a:t>
            </a:r>
            <a:r>
              <a:rPr lang="lt-LT" sz="1800" dirty="0">
                <a:effectLst/>
                <a:latin typeface="Times New Roman" panose="02020603050405020304" pitchFamily="18" charset="0"/>
                <a:ea typeface="Calibri" panose="020F0502020204030204" pitchFamily="34" charset="0"/>
                <a:cs typeface="Arial" panose="020B0604020202020204" pitchFamily="34" charset="0"/>
              </a:rPr>
              <a:t>, kurių veiklos vykdymo vieta yra vietos plėtros strategijos įgyvendinimo teritorijoje;</a:t>
            </a:r>
            <a:endParaRPr lang="lt-LT" sz="1800" dirty="0">
              <a:effectLst/>
              <a:latin typeface="Calibri" panose="020F0502020204030204" pitchFamily="34" charset="0"/>
              <a:ea typeface="Calibri" panose="020F0502020204030204" pitchFamily="34" charset="0"/>
              <a:cs typeface="Arial" panose="020B0604020202020204" pitchFamily="34" charset="0"/>
            </a:endParaRPr>
          </a:p>
          <a:p>
            <a:pPr marR="111760" algn="just">
              <a:lnSpc>
                <a:spcPct val="107000"/>
              </a:lnSpc>
              <a:spcAft>
                <a:spcPts val="800"/>
              </a:spcAft>
              <a:tabLst>
                <a:tab pos="378460" algn="l"/>
              </a:tabLst>
            </a:pPr>
            <a:r>
              <a:rPr lang="lt-LT" sz="1800" b="1" dirty="0">
                <a:effectLst/>
                <a:latin typeface="Times New Roman" panose="02020603050405020304" pitchFamily="18" charset="0"/>
                <a:ea typeface="Calibri" panose="020F0502020204030204" pitchFamily="34" charset="0"/>
                <a:cs typeface="Arial" panose="020B0604020202020204" pitchFamily="34" charset="0"/>
              </a:rPr>
              <a:t>Savivaldybės, kurios teritorijoje įgyvendinama vietos plėtros strategija, administracija</a:t>
            </a:r>
            <a:r>
              <a:rPr lang="lt-LT" sz="1800" dirty="0">
                <a:effectLst/>
                <a:latin typeface="Times New Roman" panose="02020603050405020304" pitchFamily="18" charset="0"/>
                <a:ea typeface="Calibri" panose="020F0502020204030204" pitchFamily="34" charset="0"/>
                <a:cs typeface="Arial" panose="020B0604020202020204" pitchFamily="34" charset="0"/>
              </a:rPr>
              <a:t>. </a:t>
            </a:r>
            <a:endParaRPr lang="lt-LT"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lt-LT" sz="1800" u="sng" dirty="0">
                <a:effectLst/>
                <a:latin typeface="Times New Roman" panose="02020603050405020304" pitchFamily="18" charset="0"/>
                <a:ea typeface="Calibri" panose="020F0502020204030204" pitchFamily="34" charset="0"/>
              </a:rPr>
              <a:t>Kai vykdomas projektas, apimantis Aprašo 2.1.1.1, 2.1.1.2 papunkčiuose nurodytas veiklas, projekto pareiškėju arba bent vienu iš partnerių turi būti nevyriausybinė organizacija (toliau – </a:t>
            </a:r>
            <a:r>
              <a:rPr lang="lt-LT" sz="1800" b="1" u="sng" dirty="0">
                <a:effectLst/>
                <a:latin typeface="Times New Roman" panose="02020603050405020304" pitchFamily="18" charset="0"/>
                <a:ea typeface="Calibri" panose="020F0502020204030204" pitchFamily="34" charset="0"/>
              </a:rPr>
              <a:t>NVO</a:t>
            </a:r>
            <a:r>
              <a:rPr lang="lt-LT" sz="1800" u="sng" dirty="0">
                <a:effectLst/>
                <a:latin typeface="Times New Roman" panose="02020603050405020304" pitchFamily="18" charset="0"/>
                <a:ea typeface="Calibri" panose="020F0502020204030204" pitchFamily="34" charset="0"/>
              </a:rPr>
              <a:t>) arba socialinis partneris (t. y. darbuotojų ar darbdavių organizacija). </a:t>
            </a:r>
          </a:p>
          <a:p>
            <a:pPr marL="0" indent="0" algn="just">
              <a:buNone/>
            </a:pPr>
            <a:r>
              <a:rPr lang="lt-LT" sz="1800" dirty="0">
                <a:effectLst/>
                <a:latin typeface="Times New Roman" panose="02020603050405020304" pitchFamily="18" charset="0"/>
                <a:ea typeface="Times New Roman" panose="02020603050405020304" pitchFamily="18" charset="0"/>
              </a:rPr>
              <a:t>PĮP pateikimo Administruojančiajai institucijai dieną pareiškėjas turi turėti juridinio asmens statusą ne trumpiau nei 2 metus (šis reikalavimas netaikomas biudžetinėms įstaigoms). </a:t>
            </a:r>
          </a:p>
          <a:p>
            <a:pPr marL="0" marR="111760" indent="0" algn="just">
              <a:spcBef>
                <a:spcPts val="600"/>
              </a:spcBef>
              <a:spcAft>
                <a:spcPts val="600"/>
              </a:spcAft>
              <a:buNone/>
              <a:tabLst>
                <a:tab pos="504825" algn="l"/>
              </a:tabLst>
            </a:pPr>
            <a:r>
              <a:rPr lang="lt-LT" sz="1800" dirty="0">
                <a:effectLst/>
                <a:latin typeface="Times New Roman" panose="02020603050405020304" pitchFamily="18" charset="0"/>
                <a:ea typeface="Times New Roman" panose="02020603050405020304" pitchFamily="18" charset="0"/>
              </a:rPr>
              <a:t>Pareiškėju (projekto vykdytoju) gali būti juridinio asmens filialas ar atstovybė, jeigu tas filialas ar atstovybė veiklą vykdo vietos plėtros strategijos įgyvendinimo teritorijoje; </a:t>
            </a:r>
          </a:p>
          <a:p>
            <a:pPr marL="0" marR="111760" indent="0" algn="just">
              <a:spcBef>
                <a:spcPts val="600"/>
              </a:spcBef>
              <a:spcAft>
                <a:spcPts val="600"/>
              </a:spcAft>
              <a:buNone/>
              <a:tabLst>
                <a:tab pos="504825" algn="l"/>
              </a:tabLst>
            </a:pPr>
            <a:r>
              <a:rPr lang="lt-LT" sz="1800" dirty="0">
                <a:effectLst/>
                <a:latin typeface="Times New Roman" panose="02020603050405020304" pitchFamily="18" charset="0"/>
                <a:ea typeface="Times New Roman" panose="02020603050405020304" pitchFamily="18" charset="0"/>
              </a:rPr>
              <a:t>Pareiškėjais negali būti tie juridiniai asmenys, kuriems, kaip jauno verslo subjektams, projekto įgyvendinimo metu bus teikiama pagalba verslo pradžiai.</a:t>
            </a:r>
          </a:p>
          <a:p>
            <a:pPr marL="0" indent="0">
              <a:buNone/>
            </a:pPr>
            <a:endParaRPr lang="lt-LT" sz="1800" dirty="0">
              <a:solidFill>
                <a:schemeClr val="tx1"/>
              </a:solidFill>
              <a:effectLst/>
              <a:latin typeface="Times New Roman" panose="02020603050405020304" pitchFamily="18" charset="0"/>
              <a:ea typeface="Calibri" panose="020F0502020204030204" pitchFamily="34" charset="0"/>
            </a:endParaRPr>
          </a:p>
          <a:p>
            <a:pPr marL="0" indent="0">
              <a:buNone/>
            </a:pPr>
            <a:endParaRPr lang="lt-LT" dirty="0">
              <a:solidFill>
                <a:schemeClr val="tx1"/>
              </a:solidFill>
            </a:endParaRPr>
          </a:p>
        </p:txBody>
      </p:sp>
      <p:pic>
        <p:nvPicPr>
          <p:cNvPr id="5" name="Grafinis elementas 4">
            <a:extLst>
              <a:ext uri="{FF2B5EF4-FFF2-40B4-BE49-F238E27FC236}">
                <a16:creationId xmlns:a16="http://schemas.microsoft.com/office/drawing/2014/main" id="{35D613A3-9F74-3C04-5755-58DBFBDC74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3235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DFDF-4889-D6DA-1D92-5C6630C8B6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7D52D48-2918-C73E-337D-54F86662C8FF}"/>
              </a:ext>
            </a:extLst>
          </p:cNvPr>
          <p:cNvSpPr>
            <a:spLocks noGrp="1"/>
          </p:cNvSpPr>
          <p:nvPr>
            <p:ph type="title"/>
          </p:nvPr>
        </p:nvSpPr>
        <p:spPr>
          <a:xfrm>
            <a:off x="838200" y="365126"/>
            <a:ext cx="10515600" cy="744584"/>
          </a:xfrm>
        </p:spPr>
        <p:txBody>
          <a:bodyPr>
            <a:normAutofit/>
          </a:bodyPr>
          <a:lstStyle/>
          <a:p>
            <a:pPr algn="ctr"/>
            <a:r>
              <a:rPr lang="lt-LT" sz="3200" b="1" dirty="0">
                <a:latin typeface="Times New Roman" panose="02020603050405020304" pitchFamily="18" charset="0"/>
                <a:cs typeface="Times New Roman" panose="02020603050405020304" pitchFamily="18" charset="0"/>
              </a:rPr>
              <a:t>GALIMI PARTNERIAI</a:t>
            </a:r>
          </a:p>
        </p:txBody>
      </p:sp>
      <p:sp>
        <p:nvSpPr>
          <p:cNvPr id="3" name="Turinio vietos rezervavimo ženklas 2">
            <a:extLst>
              <a:ext uri="{FF2B5EF4-FFF2-40B4-BE49-F238E27FC236}">
                <a16:creationId xmlns:a16="http://schemas.microsoft.com/office/drawing/2014/main" id="{A81EB0EC-F0C8-8289-7679-0515D007AACA}"/>
              </a:ext>
            </a:extLst>
          </p:cNvPr>
          <p:cNvSpPr>
            <a:spLocks noGrp="1"/>
          </p:cNvSpPr>
          <p:nvPr>
            <p:ph idx="1"/>
          </p:nvPr>
        </p:nvSpPr>
        <p:spPr>
          <a:xfrm>
            <a:off x="838199" y="1109710"/>
            <a:ext cx="10806113" cy="4476703"/>
          </a:xfrm>
        </p:spPr>
        <p:txBody>
          <a:bodyPr>
            <a:normAutofit fontScale="92500" lnSpcReduction="20000"/>
          </a:bodyPr>
          <a:lstStyle/>
          <a:p>
            <a:pPr marR="111760" algn="just">
              <a:tabLst>
                <a:tab pos="378460" algn="l"/>
              </a:tabLst>
            </a:pPr>
            <a:r>
              <a:rPr lang="lt-LT" sz="1800" b="1" dirty="0">
                <a:latin typeface="Times New Roman" panose="02020603050405020304" pitchFamily="18" charset="0"/>
                <a:ea typeface="Times New Roman" panose="02020603050405020304" pitchFamily="18" charset="0"/>
              </a:rPr>
              <a:t>V</a:t>
            </a:r>
            <a:r>
              <a:rPr lang="lt-LT" sz="1800" b="1" dirty="0">
                <a:effectLst/>
                <a:latin typeface="Times New Roman" panose="02020603050405020304" pitchFamily="18" charset="0"/>
                <a:ea typeface="Times New Roman" panose="02020603050405020304" pitchFamily="18" charset="0"/>
              </a:rPr>
              <a:t>iešieji juridiniai asmenys</a:t>
            </a:r>
            <a:r>
              <a:rPr lang="lt-LT" sz="1800" dirty="0">
                <a:effectLst/>
                <a:latin typeface="Times New Roman" panose="02020603050405020304" pitchFamily="18" charset="0"/>
                <a:ea typeface="Times New Roman" panose="02020603050405020304" pitchFamily="18" charset="0"/>
              </a:rPr>
              <a:t>, kurių veiklos vykdymo vieta yra vietos plėtros strategijos įgyvendinimo teritorijoje; projektų, apimančių Aprašo 2.1.4 papunktyje nurodytas veiklas, partneriai gali būti viešieji juridiniai asmenys, kurių veiklos vykdymo vieta yra Lietuvos Respublikos teritorijoje; </a:t>
            </a:r>
          </a:p>
          <a:p>
            <a:pPr marR="111760" algn="just">
              <a:tabLst>
                <a:tab pos="378460" algn="l"/>
              </a:tabLst>
            </a:pPr>
            <a:r>
              <a:rPr lang="lt-LT" sz="1800" b="1" dirty="0">
                <a:latin typeface="Times New Roman" panose="02020603050405020304" pitchFamily="18" charset="0"/>
                <a:ea typeface="Times New Roman" panose="02020603050405020304" pitchFamily="18" charset="0"/>
              </a:rPr>
              <a:t>P</a:t>
            </a:r>
            <a:r>
              <a:rPr lang="lt-LT" sz="1800" b="1" dirty="0">
                <a:effectLst/>
                <a:latin typeface="Times New Roman" panose="02020603050405020304" pitchFamily="18" charset="0"/>
                <a:ea typeface="Times New Roman" panose="02020603050405020304" pitchFamily="18" charset="0"/>
              </a:rPr>
              <a:t>rivatūs juridiniai asmenys</a:t>
            </a:r>
            <a:r>
              <a:rPr lang="lt-LT" sz="1800" dirty="0">
                <a:effectLst/>
                <a:latin typeface="Times New Roman" panose="02020603050405020304" pitchFamily="18" charset="0"/>
                <a:ea typeface="Times New Roman" panose="02020603050405020304" pitchFamily="18" charset="0"/>
              </a:rPr>
              <a:t>, kurių veiklos vykdymo vieta yra vietos plėtros strategijos įgyvendinimo teritorijoje; projektų, apimančių Aprašo 2.1.4 papunktyje nurodytas veiklas, partneriai gali būti privatūs juridiniai asmenys, kurių veiklos vykdymo vieta yra Lietuvos Respublikos teritorijoje;</a:t>
            </a:r>
          </a:p>
          <a:p>
            <a:pPr marR="111760" algn="just">
              <a:spcAft>
                <a:spcPts val="600"/>
              </a:spcAft>
              <a:tabLst>
                <a:tab pos="378460" algn="l"/>
              </a:tabLst>
            </a:pPr>
            <a:r>
              <a:rPr lang="lt-LT" sz="1800" b="1" dirty="0">
                <a:latin typeface="Times New Roman" panose="02020603050405020304" pitchFamily="18" charset="0"/>
                <a:ea typeface="Times New Roman" panose="02020603050405020304" pitchFamily="18" charset="0"/>
              </a:rPr>
              <a:t>S</a:t>
            </a:r>
            <a:r>
              <a:rPr lang="lt-LT" sz="1800" b="1" dirty="0">
                <a:effectLst/>
                <a:latin typeface="Times New Roman" panose="02020603050405020304" pitchFamily="18" charset="0"/>
                <a:ea typeface="Times New Roman" panose="02020603050405020304" pitchFamily="18" charset="0"/>
              </a:rPr>
              <a:t>avivaldybės, kurios teritorijoje įgyvendinama vietos plėtros strategija, administracija</a:t>
            </a:r>
            <a:r>
              <a:rPr lang="lt-LT" sz="1800" dirty="0">
                <a:effectLst/>
                <a:latin typeface="Times New Roman" panose="02020603050405020304" pitchFamily="18" charset="0"/>
                <a:ea typeface="Times New Roman" panose="02020603050405020304" pitchFamily="18" charset="0"/>
              </a:rPr>
              <a:t>.</a:t>
            </a:r>
          </a:p>
          <a:p>
            <a:pPr marL="0" indent="0" algn="just">
              <a:buNone/>
            </a:pPr>
            <a:r>
              <a:rPr lang="lt-LT" sz="1800" dirty="0">
                <a:effectLst/>
                <a:latin typeface="Times New Roman" panose="02020603050405020304" pitchFamily="18" charset="0"/>
                <a:ea typeface="Calibri" panose="020F0502020204030204" pitchFamily="34" charset="0"/>
              </a:rPr>
              <a:t>Kai vykdomas projektas, apimantis Aprašo 2.1.1.1, 2.1.1.2 papunktyje nurodytas veiklas, </a:t>
            </a:r>
            <a:r>
              <a:rPr lang="lt-LT" sz="1800" u="sng" dirty="0">
                <a:effectLst/>
                <a:latin typeface="Times New Roman" panose="02020603050405020304" pitchFamily="18" charset="0"/>
                <a:ea typeface="Calibri" panose="020F0502020204030204" pitchFamily="34" charset="0"/>
              </a:rPr>
              <a:t>projekto pareiškėju arba bent vienu iš partnerių turi būti nevyriausybinė organizacija (toliau – </a:t>
            </a:r>
            <a:r>
              <a:rPr lang="lt-LT" sz="1800" b="1" u="sng" dirty="0">
                <a:effectLst/>
                <a:latin typeface="Times New Roman" panose="02020603050405020304" pitchFamily="18" charset="0"/>
                <a:ea typeface="Calibri" panose="020F0502020204030204" pitchFamily="34" charset="0"/>
              </a:rPr>
              <a:t>NVO</a:t>
            </a:r>
            <a:r>
              <a:rPr lang="lt-LT" sz="1800" u="sng" dirty="0">
                <a:effectLst/>
                <a:latin typeface="Times New Roman" panose="02020603050405020304" pitchFamily="18" charset="0"/>
                <a:ea typeface="Calibri" panose="020F0502020204030204" pitchFamily="34" charset="0"/>
              </a:rPr>
              <a:t>) arba socialinis partneris (t. y. darbuotojų ar darbdavių organizacija). </a:t>
            </a:r>
          </a:p>
          <a:p>
            <a:pPr marL="0" indent="0" algn="just">
              <a:buNone/>
            </a:pPr>
            <a:r>
              <a:rPr lang="lt-LT" sz="1800" dirty="0">
                <a:effectLst/>
                <a:latin typeface="Times New Roman" panose="02020603050405020304" pitchFamily="18" charset="0"/>
                <a:ea typeface="Times New Roman" panose="02020603050405020304" pitchFamily="18" charset="0"/>
              </a:rPr>
              <a:t>Tuo atveju, kai pareiškėjas projektą numato įgyvendinti kartu su partneriu (-</a:t>
            </a:r>
            <a:r>
              <a:rPr lang="lt-LT" sz="1800" dirty="0" err="1">
                <a:effectLst/>
                <a:latin typeface="Times New Roman" panose="02020603050405020304" pitchFamily="18" charset="0"/>
                <a:ea typeface="Times New Roman" panose="02020603050405020304" pitchFamily="18" charset="0"/>
              </a:rPr>
              <a:t>iais</a:t>
            </a:r>
            <a:r>
              <a:rPr lang="lt-LT" sz="1800" dirty="0">
                <a:effectLst/>
                <a:latin typeface="Times New Roman" panose="02020603050405020304" pitchFamily="18" charset="0"/>
                <a:ea typeface="Times New Roman" panose="02020603050405020304" pitchFamily="18" charset="0"/>
              </a:rPr>
              <a:t>), pareiškėjas PĮP turi pagrįsti partnerio įtraukimo į projektą būtinumą ir iki PĮP pateikimo administruojančiajai institucijai dienos sudaryti su partneriu (-</a:t>
            </a:r>
            <a:r>
              <a:rPr lang="lt-LT" sz="1800" dirty="0" err="1">
                <a:effectLst/>
                <a:latin typeface="Times New Roman" panose="02020603050405020304" pitchFamily="18" charset="0"/>
                <a:ea typeface="Times New Roman" panose="02020603050405020304" pitchFamily="18" charset="0"/>
              </a:rPr>
              <a:t>iais</a:t>
            </a:r>
            <a:r>
              <a:rPr lang="lt-LT" sz="1800" dirty="0">
                <a:effectLst/>
                <a:latin typeface="Times New Roman" panose="02020603050405020304" pitchFamily="18" charset="0"/>
                <a:ea typeface="Times New Roman" panose="02020603050405020304" pitchFamily="18" charset="0"/>
              </a:rPr>
              <a:t>) jungtinės veiklos sutartį, kurioje būtų nustatytos tarpusavio teisės ir pareigos įgyvendinant projektą.</a:t>
            </a:r>
          </a:p>
          <a:p>
            <a:pPr marL="0" marR="111760" indent="0" algn="just">
              <a:spcBef>
                <a:spcPts val="600"/>
              </a:spcBef>
              <a:spcAft>
                <a:spcPts val="600"/>
              </a:spcAft>
              <a:buNone/>
              <a:tabLst>
                <a:tab pos="504825" algn="l"/>
              </a:tabLst>
            </a:pPr>
            <a:r>
              <a:rPr lang="lt-LT" sz="1800" dirty="0">
                <a:effectLst/>
                <a:latin typeface="Times New Roman" panose="02020603050405020304" pitchFamily="18" charset="0"/>
                <a:ea typeface="Times New Roman" panose="02020603050405020304" pitchFamily="18" charset="0"/>
              </a:rPr>
              <a:t>Partneriu gali būti juridinio asmens filialas ar atstovybė, jeigu tas filialas ar atstovybė veiklą vykdo vietos plėtros strategijos įgyvendinimo teritorijoje.</a:t>
            </a:r>
          </a:p>
          <a:p>
            <a:pPr marL="0" indent="0" algn="just">
              <a:buNone/>
            </a:pPr>
            <a:r>
              <a:rPr lang="lt-LT" sz="1800" dirty="0">
                <a:effectLst/>
                <a:latin typeface="Times New Roman" panose="02020603050405020304" pitchFamily="18" charset="0"/>
                <a:ea typeface="Times New Roman" panose="02020603050405020304" pitchFamily="18" charset="0"/>
              </a:rPr>
              <a:t>Partneriais negali būti tie juridiniai asmenys, kuriems, kaip jauno verslo subjektams, projekto įgyvendinimo metu bus teikiama pagalba verslo pradžiai.</a:t>
            </a:r>
          </a:p>
          <a:p>
            <a:pPr marL="0" indent="0">
              <a:buNone/>
            </a:pPr>
            <a:endParaRPr lang="lt-LT" dirty="0"/>
          </a:p>
        </p:txBody>
      </p:sp>
      <p:pic>
        <p:nvPicPr>
          <p:cNvPr id="5" name="Grafinis elementas 4">
            <a:extLst>
              <a:ext uri="{FF2B5EF4-FFF2-40B4-BE49-F238E27FC236}">
                <a16:creationId xmlns:a16="http://schemas.microsoft.com/office/drawing/2014/main" id="{DB41B5C4-34BC-3D72-0B1C-B0D12C453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47379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41D80-7148-37C6-30F2-535644741BB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A52C285-9756-9DBF-6CB9-E4CBEFC0A030}"/>
              </a:ext>
            </a:extLst>
          </p:cNvPr>
          <p:cNvSpPr>
            <a:spLocks noGrp="1"/>
          </p:cNvSpPr>
          <p:nvPr>
            <p:ph type="title"/>
          </p:nvPr>
        </p:nvSpPr>
        <p:spPr>
          <a:xfrm>
            <a:off x="838199" y="365126"/>
            <a:ext cx="10995733" cy="393979"/>
          </a:xfrm>
        </p:spPr>
        <p:txBody>
          <a:bodyPr>
            <a:normAutofit fontScale="90000"/>
          </a:bodyPr>
          <a:lstStyle/>
          <a:p>
            <a:pPr algn="ctr"/>
            <a:br>
              <a:rPr lang="lt-LT" sz="1800" b="1" spc="-20" dirty="0">
                <a:effectLst/>
                <a:latin typeface="Times New Roman" panose="02020603050405020304" pitchFamily="18" charset="0"/>
                <a:ea typeface="Times New Roman" panose="02020603050405020304" pitchFamily="18" charset="0"/>
              </a:rPr>
            </a:br>
            <a:r>
              <a:rPr lang="lt-LT" sz="2200" b="1" spc="-20" dirty="0">
                <a:effectLst/>
                <a:latin typeface="Times New Roman" panose="02020603050405020304" pitchFamily="18" charset="0"/>
                <a:ea typeface="Times New Roman" panose="02020603050405020304" pitchFamily="18" charset="0"/>
              </a:rPr>
              <a:t>PĮP BENDRIEJI NAUDOS IR KOKYBĖS VERTINIMO KRITERIJAI </a:t>
            </a:r>
            <a:r>
              <a:rPr lang="lt-LT" sz="2200" b="1" dirty="0">
                <a:effectLst/>
                <a:latin typeface="Times New Roman" panose="02020603050405020304" pitchFamily="18" charset="0"/>
                <a:ea typeface="Times New Roman" panose="02020603050405020304" pitchFamily="18" charset="0"/>
              </a:rPr>
              <a:t>(1) </a:t>
            </a:r>
            <a:r>
              <a:rPr lang="lt-LT" sz="1600" b="1" dirty="0">
                <a:effectLst/>
                <a:latin typeface="Times New Roman" panose="02020603050405020304" pitchFamily="18" charset="0"/>
                <a:ea typeface="Times New Roman" panose="02020603050405020304" pitchFamily="18" charset="0"/>
              </a:rPr>
              <a:t>(privalomi visiems pareiškėjams)</a:t>
            </a:r>
            <a:br>
              <a:rPr lang="lt-LT" sz="2700" b="1" dirty="0">
                <a:effectLst/>
                <a:latin typeface="Times New Roman" panose="02020603050405020304" pitchFamily="18" charset="0"/>
                <a:ea typeface="Times New Roman" panose="02020603050405020304" pitchFamily="18" charset="0"/>
              </a:rPr>
            </a:br>
            <a:endParaRPr lang="lt-LT" sz="2700" dirty="0"/>
          </a:p>
        </p:txBody>
      </p:sp>
      <p:pic>
        <p:nvPicPr>
          <p:cNvPr id="5" name="Grafinis elementas 4">
            <a:extLst>
              <a:ext uri="{FF2B5EF4-FFF2-40B4-BE49-F238E27FC236}">
                <a16:creationId xmlns:a16="http://schemas.microsoft.com/office/drawing/2014/main" id="{4B1033C0-87C2-777B-DEDD-DB42994E0F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Rectangle 1">
            <a:extLst>
              <a:ext uri="{FF2B5EF4-FFF2-40B4-BE49-F238E27FC236}">
                <a16:creationId xmlns:a16="http://schemas.microsoft.com/office/drawing/2014/main" id="{7DEACC48-829D-28F1-794D-E9195C777119}"/>
              </a:ext>
            </a:extLst>
          </p:cNvPr>
          <p:cNvSpPr>
            <a:spLocks noChangeArrowheads="1"/>
          </p:cNvSpPr>
          <p:nvPr/>
        </p:nvSpPr>
        <p:spPr bwMode="auto">
          <a:xfrm>
            <a:off x="2406650" y="170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t-LT" altLang="lt-LT" sz="1800" b="0" i="0" u="none" strike="noStrike" cap="none" normalizeH="0" baseline="0">
                <a:ln>
                  <a:noFill/>
                </a:ln>
                <a:solidFill>
                  <a:schemeClr val="tx1"/>
                </a:solidFill>
                <a:effectLst/>
                <a:latin typeface="Arial" panose="020B0604020202020204" pitchFamily="34" charset="0"/>
              </a:rPr>
            </a:br>
            <a:endParaRPr kumimoji="0" lang="lt-LT" altLang="lt-LT" sz="1800" b="0" i="0" u="none" strike="noStrike" cap="none" normalizeH="0" baseline="0">
              <a:ln>
                <a:noFill/>
              </a:ln>
              <a:solidFill>
                <a:schemeClr val="tx1"/>
              </a:solidFill>
              <a:effectLst/>
              <a:latin typeface="Arial" panose="020B0604020202020204" pitchFamily="34" charset="0"/>
            </a:endParaRPr>
          </a:p>
        </p:txBody>
      </p:sp>
      <p:graphicFrame>
        <p:nvGraphicFramePr>
          <p:cNvPr id="9" name="Turinio vietos rezervavimo ženklas 8">
            <a:extLst>
              <a:ext uri="{FF2B5EF4-FFF2-40B4-BE49-F238E27FC236}">
                <a16:creationId xmlns:a16="http://schemas.microsoft.com/office/drawing/2014/main" id="{34990741-8B79-48D9-AF41-B646DF312FA8}"/>
              </a:ext>
            </a:extLst>
          </p:cNvPr>
          <p:cNvGraphicFramePr>
            <a:graphicFrameLocks noGrp="1"/>
          </p:cNvGraphicFramePr>
          <p:nvPr>
            <p:ph idx="1"/>
            <p:extLst>
              <p:ext uri="{D42A27DB-BD31-4B8C-83A1-F6EECF244321}">
                <p14:modId xmlns:p14="http://schemas.microsoft.com/office/powerpoint/2010/main" val="2217246334"/>
              </p:ext>
            </p:extLst>
          </p:nvPr>
        </p:nvGraphicFramePr>
        <p:xfrm>
          <a:off x="957264" y="759105"/>
          <a:ext cx="10876668" cy="5421490"/>
        </p:xfrm>
        <a:graphic>
          <a:graphicData uri="http://schemas.openxmlformats.org/drawingml/2006/table">
            <a:tbl>
              <a:tblPr firstRow="1" firstCol="1" lastRow="1" lastCol="1" bandRow="1" bandCol="1">
                <a:tableStyleId>{5C22544A-7EE6-4342-B048-85BDC9FD1C3A}</a:tableStyleId>
              </a:tblPr>
              <a:tblGrid>
                <a:gridCol w="2323026">
                  <a:extLst>
                    <a:ext uri="{9D8B030D-6E8A-4147-A177-3AD203B41FA5}">
                      <a16:colId xmlns:a16="http://schemas.microsoft.com/office/drawing/2014/main" val="1106098046"/>
                    </a:ext>
                  </a:extLst>
                </a:gridCol>
                <a:gridCol w="2378476">
                  <a:extLst>
                    <a:ext uri="{9D8B030D-6E8A-4147-A177-3AD203B41FA5}">
                      <a16:colId xmlns:a16="http://schemas.microsoft.com/office/drawing/2014/main" val="4287486361"/>
                    </a:ext>
                  </a:extLst>
                </a:gridCol>
                <a:gridCol w="1469220">
                  <a:extLst>
                    <a:ext uri="{9D8B030D-6E8A-4147-A177-3AD203B41FA5}">
                      <a16:colId xmlns:a16="http://schemas.microsoft.com/office/drawing/2014/main" val="638788431"/>
                    </a:ext>
                  </a:extLst>
                </a:gridCol>
                <a:gridCol w="4152667">
                  <a:extLst>
                    <a:ext uri="{9D8B030D-6E8A-4147-A177-3AD203B41FA5}">
                      <a16:colId xmlns:a16="http://schemas.microsoft.com/office/drawing/2014/main" val="3034187149"/>
                    </a:ext>
                  </a:extLst>
                </a:gridCol>
                <a:gridCol w="553279">
                  <a:extLst>
                    <a:ext uri="{9D8B030D-6E8A-4147-A177-3AD203B41FA5}">
                      <a16:colId xmlns:a16="http://schemas.microsoft.com/office/drawing/2014/main" val="2992600701"/>
                    </a:ext>
                  </a:extLst>
                </a:gridCol>
              </a:tblGrid>
              <a:tr h="175917">
                <a:tc gridSpan="5">
                  <a:txBody>
                    <a:bodyPr/>
                    <a:lstStyle/>
                    <a:p>
                      <a:pPr marL="2642235" marR="2637155" algn="ctr">
                        <a:lnSpc>
                          <a:spcPts val="1280"/>
                        </a:lnSpc>
                        <a:spcAft>
                          <a:spcPts val="0"/>
                        </a:spcAft>
                      </a:pPr>
                      <a:r>
                        <a:rPr lang="lt-LT" sz="1000" dirty="0">
                          <a:solidFill>
                            <a:schemeClr val="tx2"/>
                          </a:solidFill>
                          <a:effectLst/>
                        </a:rPr>
                        <a:t>BENDRIEJI</a:t>
                      </a:r>
                      <a:r>
                        <a:rPr lang="lt-LT" sz="1000" spc="-20" dirty="0">
                          <a:solidFill>
                            <a:schemeClr val="tx2"/>
                          </a:solidFill>
                          <a:effectLst/>
                        </a:rPr>
                        <a:t> </a:t>
                      </a:r>
                      <a:r>
                        <a:rPr lang="lt-LT" sz="1000" dirty="0">
                          <a:solidFill>
                            <a:schemeClr val="tx2"/>
                          </a:solidFill>
                          <a:effectLst/>
                        </a:rPr>
                        <a:t>NAUDOS</a:t>
                      </a:r>
                      <a:r>
                        <a:rPr lang="lt-LT" sz="1000" spc="-15" dirty="0">
                          <a:solidFill>
                            <a:schemeClr val="tx2"/>
                          </a:solidFill>
                          <a:effectLst/>
                        </a:rPr>
                        <a:t> </a:t>
                      </a:r>
                      <a:r>
                        <a:rPr lang="lt-LT" sz="1000" dirty="0">
                          <a:solidFill>
                            <a:schemeClr val="tx2"/>
                          </a:solidFill>
                          <a:effectLst/>
                        </a:rPr>
                        <a:t>IR</a:t>
                      </a:r>
                      <a:r>
                        <a:rPr lang="lt-LT" sz="1000" spc="-25" dirty="0">
                          <a:solidFill>
                            <a:schemeClr val="tx2"/>
                          </a:solidFill>
                          <a:effectLst/>
                        </a:rPr>
                        <a:t> </a:t>
                      </a:r>
                      <a:r>
                        <a:rPr lang="lt-LT" sz="1000" dirty="0">
                          <a:solidFill>
                            <a:schemeClr val="tx2"/>
                          </a:solidFill>
                          <a:effectLst/>
                        </a:rPr>
                        <a:t>KOKYBĖS</a:t>
                      </a:r>
                      <a:r>
                        <a:rPr lang="lt-LT" sz="1000" spc="-15" dirty="0">
                          <a:solidFill>
                            <a:schemeClr val="tx2"/>
                          </a:solidFill>
                          <a:effectLst/>
                        </a:rPr>
                        <a:t> </a:t>
                      </a:r>
                      <a:r>
                        <a:rPr lang="lt-LT" sz="1000" dirty="0">
                          <a:solidFill>
                            <a:schemeClr val="tx2"/>
                          </a:solidFill>
                          <a:effectLst/>
                        </a:rPr>
                        <a:t>KRITERIJAI </a:t>
                      </a: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274389702"/>
                  </a:ext>
                </a:extLst>
              </a:tr>
              <a:tr h="268774">
                <a:tc>
                  <a:txBody>
                    <a:bodyPr/>
                    <a:lstStyle/>
                    <a:p>
                      <a:pPr marL="69850">
                        <a:lnSpc>
                          <a:spcPts val="1255"/>
                        </a:lnSpc>
                      </a:pPr>
                      <a:r>
                        <a:rPr lang="lt-LT" sz="1000" dirty="0">
                          <a:solidFill>
                            <a:schemeClr val="tx2"/>
                          </a:solidFill>
                          <a:effectLst/>
                        </a:rPr>
                        <a:t>Kriterijus</a:t>
                      </a: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68580">
                        <a:lnSpc>
                          <a:spcPts val="1255"/>
                        </a:lnSpc>
                      </a:pPr>
                      <a:r>
                        <a:rPr lang="lt-LT" sz="1000">
                          <a:solidFill>
                            <a:schemeClr val="tx2"/>
                          </a:solidFill>
                          <a:effectLst/>
                        </a:rPr>
                        <a:t>Aprašymas</a:t>
                      </a:r>
                      <a:endPar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9865" algn="ctr">
                        <a:lnSpc>
                          <a:spcPts val="1255"/>
                        </a:lnSpc>
                        <a:spcAft>
                          <a:spcPts val="0"/>
                        </a:spcAft>
                      </a:pPr>
                      <a:r>
                        <a:rPr lang="lt-LT" sz="1000" dirty="0">
                          <a:solidFill>
                            <a:schemeClr val="tx2"/>
                          </a:solidFill>
                          <a:effectLst/>
                        </a:rPr>
                        <a:t>Balų</a:t>
                      </a:r>
                      <a:r>
                        <a:rPr lang="lt-LT" sz="1000" spc="-10" dirty="0">
                          <a:solidFill>
                            <a:schemeClr val="tx2"/>
                          </a:solidFill>
                          <a:effectLst/>
                        </a:rPr>
                        <a:t> </a:t>
                      </a:r>
                      <a:r>
                        <a:rPr lang="lt-LT" sz="1000" dirty="0">
                          <a:solidFill>
                            <a:schemeClr val="tx2"/>
                          </a:solidFill>
                          <a:effectLst/>
                        </a:rPr>
                        <a:t>skaičius</a:t>
                      </a: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69850">
                        <a:lnSpc>
                          <a:spcPts val="1255"/>
                        </a:lnSpc>
                      </a:pPr>
                      <a:r>
                        <a:rPr lang="lt-LT" sz="1000" dirty="0">
                          <a:solidFill>
                            <a:schemeClr val="tx2"/>
                          </a:solidFill>
                          <a:effectLst/>
                        </a:rPr>
                        <a:t>Pagrindimas</a:t>
                      </a: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a:lnSpc>
                          <a:spcPct val="107000"/>
                        </a:lnSpc>
                      </a:pP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974719379"/>
                  </a:ext>
                </a:extLst>
              </a:tr>
              <a:tr h="1218453">
                <a:tc>
                  <a:txBody>
                    <a:bodyPr/>
                    <a:lstStyle/>
                    <a:p>
                      <a:pPr marL="69850" marR="193040" algn="just">
                        <a:lnSpc>
                          <a:spcPct val="107000"/>
                        </a:lnSpc>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Projektas įgyvendinamas su</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socialiniais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partneriais</a:t>
                      </a:r>
                      <a:r>
                        <a:rPr lang="lt-LT" sz="1000" spc="-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ir/ar</a:t>
                      </a:r>
                      <a:r>
                        <a:rPr lang="lt-LT" sz="1000" spc="-2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NVO</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3505" marR="7239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Projektas yra įgyvendinamas su</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partneriais</a:t>
                      </a:r>
                      <a:r>
                        <a:rPr lang="lt-LT" sz="1000" spc="-3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ir/ar</a:t>
                      </a:r>
                      <a:r>
                        <a:rPr lang="lt-LT" sz="1000" spc="-2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NVO</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5</a:t>
                      </a:r>
                    </a:p>
                  </a:txBody>
                  <a:tcPr marL="0" marR="0" marT="0" marB="0"/>
                </a:tc>
                <a:tc>
                  <a:txBody>
                    <a:bodyPr/>
                    <a:lstStyle/>
                    <a:p>
                      <a:pPr marL="104775" marR="159385"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pateikia</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kompiuterio ekrano nuotraukas, VĮ Registrų centras išrašą ar kitus lygiaverčius dokumentus, įrodančius Projekto vykdytojo ar partnerio statusą. </a:t>
                      </a:r>
                    </a:p>
                    <a:p>
                      <a:pPr marL="104775" marR="159385"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Jei pareiškėjas nėra NVO ir(ar) socialinis partneris, jis projekto įgyvendinimo plane nurodo partnerius, atitinkančius reikalaujamą statusą, ir aiškiai aprašo,</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kodėl</a:t>
                      </a:r>
                      <a:r>
                        <a:rPr lang="lt-LT" sz="10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tokie</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pasirinkti,</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kokias</a:t>
                      </a:r>
                      <a:r>
                        <a:rPr lang="lt-LT" sz="10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veiklas</a:t>
                      </a:r>
                      <a:r>
                        <a:rPr lang="lt-LT" sz="10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jie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vykdys projekte ir/ar kokia pridėtinė jų vertė, pateikia jungtinės veiklos su šiais partneriais sutartis. </a:t>
                      </a:r>
                      <a:r>
                        <a:rPr lang="lt-LT" sz="10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u="sng">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šį kriterijų privaloma atitikti visiems pareiškėjams.</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tc>
                <a:tc>
                  <a:txBody>
                    <a:bodyPr/>
                    <a:lstStyle/>
                    <a:p>
                      <a:pPr>
                        <a:lnSpc>
                          <a:spcPct val="107000"/>
                        </a:lnSpc>
                      </a:pP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65289349"/>
                  </a:ext>
                </a:extLst>
              </a:tr>
              <a:tr h="1291697">
                <a:tc>
                  <a:txBody>
                    <a:bodyPr/>
                    <a:lstStyle/>
                    <a:p>
                      <a:pPr marL="81915" marR="7620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Projektu sprendžiama Jonavos miesto vietos plėtros strategijoje 2023–2029 m.</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problema(-</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projekto įgyvendinimo plane</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spc="-2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nurodytas projekto tikslas ir</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planuojamos</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veiklos/veiksmai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atitinka Strategijos</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1.1.1</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veiksmą - „gyventojų poreikius atitinkančių socialinių paslaugų užtikrinimas, plėtojant esamas ir kuriant naujas“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Projektu yra sprendžiama Jonavos miesto vietos plėtros strategijoje 2023–2029 m.</a:t>
                      </a:r>
                      <a:r>
                        <a:rPr lang="lt-LT" sz="1000" spc="-2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a:t>
                      </a:r>
                      <a:r>
                        <a:rPr lang="lt-LT" sz="1000" spc="-2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problema (-os),</a:t>
                      </a:r>
                      <a:r>
                        <a:rPr lang="lt-LT" sz="10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 tikslas ir</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planuojamos</a:t>
                      </a:r>
                      <a:r>
                        <a:rPr lang="lt-LT" sz="10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veiklos/veiksmai</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atitinka Strategijos</a:t>
                      </a:r>
                      <a:r>
                        <a:rPr lang="lt-LT" sz="10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1.1.1 veiksmą.</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p>
                  </a:txBody>
                  <a:tcPr marL="0" marR="0" marT="0" marB="0"/>
                </a:tc>
                <a:tc>
                  <a:txBody>
                    <a:bodyPr/>
                    <a:lstStyle/>
                    <a:p>
                      <a:pPr marL="104775" marR="159385"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aiškiai aprašyti priežastis, lėmusias projekto įgyvendinimą, aiškiai nurodyti, kokia problema(-os) projektu būtų sprendžiama(-os) (pacituojant konkrečią(-ias) problemą(-as) iš Jonavos miesto vietos plėtros strategijos 2023-2029 m.) ir </a:t>
                      </a:r>
                      <a:r>
                        <a:rPr lang="lt-LT" sz="1000" spc="-23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kaip projektas</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savo tikslu ir veiklomis/veiksmais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prisidės</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prie</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Strategijos 1.1.1</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veiksmo įgyvendinimo, kaip iškelta(-os) problema(-os) bus sprendžiama(-os), kokie laukiami rezultatai.</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a:lnSpc>
                          <a:spcPct val="107000"/>
                        </a:lnSpc>
                      </a:pPr>
                      <a:r>
                        <a:rPr lang="lt-LT" sz="1000" u="sng">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šį kriterijų privaloma atitikti visiems pareiškėjams.</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a:lnSpc>
                          <a:spcPct val="107000"/>
                        </a:lnSpc>
                      </a:pP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844927655"/>
                  </a:ext>
                </a:extLst>
              </a:tr>
              <a:tr h="1900477">
                <a:tc>
                  <a:txBody>
                    <a:bodyPr/>
                    <a:lstStyle/>
                    <a:p>
                      <a:pPr marL="81915" marR="7620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iš tikslinės (socialinę atskirtį patiriantys gyventojai) grupės skaičius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81915" algn="just">
                        <a:lnSpc>
                          <a:spcPct val="107000"/>
                        </a:lnSpc>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68580" marR="269240" algn="just">
                        <a:lnSpc>
                          <a:spcPct val="107000"/>
                        </a:lnSpc>
                        <a:spcAft>
                          <a:spcPts val="0"/>
                        </a:spcAft>
                      </a:pPr>
                      <a:r>
                        <a:rPr lang="lt-LT" sz="1000" b="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iš tikslinės grupės skaičius yra ne mažiau kaip 34 asmenys</a:t>
                      </a:r>
                      <a:endParaRPr lang="lt-LT" sz="1100" b="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b="0" dirty="0">
                          <a:solidFill>
                            <a:schemeClr val="tx2"/>
                          </a:solidFill>
                          <a:effectLst/>
                          <a:latin typeface="Times New Roman" panose="02020603050405020304" pitchFamily="18" charset="0"/>
                          <a:cs typeface="Times New Roman" panose="02020603050405020304" pitchFamily="18" charset="0"/>
                        </a:rPr>
                        <a:t>10</a:t>
                      </a:r>
                      <a:endParaRPr lang="lt-LT" sz="1000" b="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4775" marR="69215" algn="just">
                        <a:lnSpc>
                          <a:spcPct val="107000"/>
                        </a:lnSpc>
                        <a:spcAft>
                          <a:spcPts val="0"/>
                        </a:spcAft>
                      </a:pPr>
                      <a:r>
                        <a:rPr lang="lt-LT" sz="1000" b="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nurodyti projekto veiklų dalyvių skaičių iš tikslinės grupės, jį aiškiai aprašyti, kodėl tokie skaičiai pasirinkti, kokiose veiklose dalyvaus asmenys. Šis rodiklis turi būti pasiektas projekto įgyvendinimo metu. </a:t>
                      </a:r>
                      <a:endParaRPr lang="lt-LT" sz="1100" b="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69215" algn="just">
                        <a:lnSpc>
                          <a:spcPct val="107000"/>
                        </a:lnSpc>
                        <a:spcAft>
                          <a:spcPts val="0"/>
                        </a:spcAft>
                      </a:pPr>
                      <a:r>
                        <a:rPr lang="lt-LT" sz="1000" b="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Jei tikslinė grupė projekto įgyvendinimo plano teikimo momentu yra sukomplektuota, pareiškėjas kartu su projekto įgyvendinimo planu pateikia dokumentus, įrodančius projekto dalyvių priklausymą tikslinei grupei. Jei tikslinė grupė projekto įgyvendinimo plano teikimo momentu nesukomplektuota, dokumentus, įrodančius dalyvių priklausymą nurodytai tikslinei grupei, pareiškėjas pateikia projekto įgyvendinimo metu. </a:t>
                      </a:r>
                      <a:endParaRPr lang="lt-LT" sz="1100" b="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69215" algn="just">
                        <a:lnSpc>
                          <a:spcPct val="107000"/>
                        </a:lnSpc>
                        <a:spcAft>
                          <a:spcPts val="0"/>
                        </a:spcAft>
                      </a:pPr>
                      <a:r>
                        <a:rPr lang="lt-LT" sz="1000" b="0" u="sng"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šį kriterijų privaloma atitikti visiems pareiškėjams.</a:t>
                      </a:r>
                      <a:endParaRPr lang="lt-LT" sz="1100" b="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a:lnSpc>
                          <a:spcPct val="107000"/>
                        </a:lnSpc>
                      </a:pP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636441535"/>
                  </a:ext>
                </a:extLst>
              </a:tr>
            </a:tbl>
          </a:graphicData>
        </a:graphic>
      </p:graphicFrame>
      <p:sp>
        <p:nvSpPr>
          <p:cNvPr id="10" name="Rectangle 1">
            <a:extLst>
              <a:ext uri="{FF2B5EF4-FFF2-40B4-BE49-F238E27FC236}">
                <a16:creationId xmlns:a16="http://schemas.microsoft.com/office/drawing/2014/main" id="{83008A6E-749D-4803-B568-D0B2CFC6C2AC}"/>
              </a:ext>
            </a:extLst>
          </p:cNvPr>
          <p:cNvSpPr>
            <a:spLocks noChangeArrowheads="1"/>
          </p:cNvSpPr>
          <p:nvPr/>
        </p:nvSpPr>
        <p:spPr bwMode="auto">
          <a:xfrm>
            <a:off x="2333625" y="82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t-LT" altLang="lt-LT" sz="1800" b="0" i="0" u="none" strike="noStrike" cap="none" normalizeH="0" baseline="0">
                <a:ln>
                  <a:noFill/>
                </a:ln>
                <a:solidFill>
                  <a:schemeClr val="tx1"/>
                </a:solidFill>
                <a:effectLst/>
                <a:latin typeface="Arial" panose="020B0604020202020204" pitchFamily="34" charset="0"/>
              </a:rPr>
            </a:b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031DB04B-F243-4B97-ABAE-E326F52B5EE4}"/>
              </a:ext>
            </a:extLst>
          </p:cNvPr>
          <p:cNvSpPr>
            <a:spLocks noChangeArrowheads="1"/>
          </p:cNvSpPr>
          <p:nvPr/>
        </p:nvSpPr>
        <p:spPr bwMode="auto">
          <a:xfrm>
            <a:off x="2333625" y="803603"/>
            <a:ext cx="2199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lt-LT" altLang="lt-LT"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238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DFDF-4889-D6DA-1D92-5C6630C8B6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7D52D48-2918-C73E-337D-54F86662C8FF}"/>
              </a:ext>
            </a:extLst>
          </p:cNvPr>
          <p:cNvSpPr>
            <a:spLocks noGrp="1"/>
          </p:cNvSpPr>
          <p:nvPr>
            <p:ph type="title"/>
          </p:nvPr>
        </p:nvSpPr>
        <p:spPr>
          <a:xfrm>
            <a:off x="838200" y="365125"/>
            <a:ext cx="10515600" cy="1163637"/>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BENDRIEJI NAUDOS IR KOKYBĖS VERTINIMO KRITERIJAI</a:t>
            </a:r>
            <a:r>
              <a:rPr lang="lt-LT" sz="3200" b="1" dirty="0">
                <a:effectLst/>
                <a:latin typeface="Times New Roman" panose="02020603050405020304" pitchFamily="18" charset="0"/>
                <a:ea typeface="Times New Roman" panose="02020603050405020304" pitchFamily="18" charset="0"/>
              </a:rPr>
              <a:t> (2)</a:t>
            </a:r>
            <a:endParaRPr lang="lt-LT" sz="32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81EB0EC-F0C8-8289-7679-0515D007AACA}"/>
              </a:ext>
            </a:extLst>
          </p:cNvPr>
          <p:cNvSpPr>
            <a:spLocks noGrp="1"/>
          </p:cNvSpPr>
          <p:nvPr>
            <p:ph idx="1"/>
          </p:nvPr>
        </p:nvSpPr>
        <p:spPr>
          <a:xfrm>
            <a:off x="838199" y="1109710"/>
            <a:ext cx="10806113" cy="4476703"/>
          </a:xfrm>
        </p:spPr>
        <p:txBody>
          <a:bodyPr>
            <a:normAutofit/>
          </a:bodyPr>
          <a:lstStyle/>
          <a:p>
            <a:pPr marR="111760" algn="just">
              <a:tabLst>
                <a:tab pos="378460" algn="l"/>
              </a:tabLst>
            </a:pPr>
            <a:endParaRPr lang="lt-LT" dirty="0">
              <a:latin typeface="Times New Roman" panose="02020603050405020304" pitchFamily="18" charset="0"/>
              <a:cs typeface="Times New Roman" panose="02020603050405020304" pitchFamily="18" charset="0"/>
            </a:endParaRPr>
          </a:p>
          <a:p>
            <a:pPr marL="0" marR="111760" indent="0" algn="just">
              <a:buNone/>
              <a:tabLst>
                <a:tab pos="378460" algn="l"/>
              </a:tabLst>
            </a:pPr>
            <a:r>
              <a:rPr lang="lt-LT" b="1" dirty="0">
                <a:latin typeface="Times New Roman" panose="02020603050405020304" pitchFamily="18" charset="0"/>
                <a:cs typeface="Times New Roman" panose="02020603050405020304" pitchFamily="18" charset="0"/>
              </a:rPr>
              <a:t>Dėmesio</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pPr marR="111760" algn="just">
              <a:tabLst>
                <a:tab pos="378460" algn="l"/>
              </a:tabLst>
            </a:pPr>
            <a:r>
              <a:rPr lang="lt-LT" dirty="0">
                <a:latin typeface="Times New Roman" panose="02020603050405020304" pitchFamily="18" charset="0"/>
                <a:cs typeface="Times New Roman" panose="02020603050405020304" pitchFamily="18" charset="0"/>
              </a:rPr>
              <a:t>Privaloma atitikti aptartus bendruosius kriterijus Nr. 1 ir Nr. 3, kuriuos sąlygoja Aprašo produkto rodikliai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kuri</a:t>
            </a:r>
            <a:r>
              <a:rPr lang="lt-LT" dirty="0">
                <a:latin typeface="Times New Roman" panose="02020603050405020304" pitchFamily="18" charset="0"/>
                <a:cs typeface="Times New Roman" panose="02020603050405020304" pitchFamily="18" charset="0"/>
              </a:rPr>
              <a:t>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siekimo</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privalo prisidėti visi vietos plėtros projektai;</a:t>
            </a:r>
          </a:p>
          <a:p>
            <a:pPr marR="111760" algn="just">
              <a:tabLst>
                <a:tab pos="378460" algn="l"/>
              </a:tabLst>
            </a:pPr>
            <a:r>
              <a:rPr lang="lt-LT" dirty="0">
                <a:latin typeface="Times New Roman" panose="02020603050405020304" pitchFamily="18" charset="0"/>
                <a:cs typeface="Times New Roman" panose="02020603050405020304" pitchFamily="18" charset="0"/>
              </a:rPr>
              <a:t>Privaloma atitikti aptartą bendrąjį kriterijų Nr. 2, kurį sąlygoja </a:t>
            </a:r>
            <a:r>
              <a:rPr lang="lt-LT" dirty="0">
                <a:effectLst/>
                <a:latin typeface="Times New Roman" panose="02020603050405020304" pitchFamily="18" charset="0"/>
                <a:ea typeface="Times New Roman" panose="02020603050405020304" pitchFamily="18" charset="0"/>
              </a:rPr>
              <a:t>Jonavos miesto vietos plėtros strategija 2023-2029 m</a:t>
            </a:r>
            <a:r>
              <a:rPr lang="lt-LT" b="1" dirty="0">
                <a:effectLst/>
                <a:latin typeface="Times New Roman" panose="02020603050405020304" pitchFamily="18" charset="0"/>
                <a:ea typeface="Times New Roman" panose="02020603050405020304" pitchFamily="18" charset="0"/>
              </a:rPr>
              <a:t>. </a:t>
            </a:r>
            <a:r>
              <a:rPr lang="lt-LT" dirty="0">
                <a:effectLst/>
                <a:latin typeface="Times New Roman" panose="02020603050405020304" pitchFamily="18" charset="0"/>
                <a:ea typeface="Times New Roman" panose="02020603050405020304" pitchFamily="18" charset="0"/>
              </a:rPr>
              <a:t>ir prie kurios įgyvendinimo privalo prisidėti visi vietos plėtros projektai.</a:t>
            </a:r>
            <a:endParaRPr lang="lt-LT"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DB41B5C4-34BC-3D72-0B1C-B0D12C453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417746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5084-A522-5956-020D-3B733290F1E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29231D2-7E0A-83A3-64B6-7EA445A65ECA}"/>
              </a:ext>
            </a:extLst>
          </p:cNvPr>
          <p:cNvSpPr>
            <a:spLocks noGrp="1"/>
          </p:cNvSpPr>
          <p:nvPr>
            <p:ph type="title"/>
          </p:nvPr>
        </p:nvSpPr>
        <p:spPr>
          <a:xfrm>
            <a:off x="838200" y="365125"/>
            <a:ext cx="10871446" cy="700195"/>
          </a:xfrm>
        </p:spPr>
        <p:txBody>
          <a:bodyPr>
            <a:normAutofit/>
          </a:bodyPr>
          <a:lstStyle/>
          <a:p>
            <a:pPr algn="ctr"/>
            <a:r>
              <a:rPr lang="lt-LT" sz="2400" b="1" spc="-20" dirty="0">
                <a:effectLst/>
                <a:latin typeface="Times New Roman" panose="02020603050405020304" pitchFamily="18" charset="0"/>
                <a:ea typeface="Times New Roman" panose="02020603050405020304" pitchFamily="18" charset="0"/>
              </a:rPr>
              <a:t>PĮP </a:t>
            </a:r>
            <a:r>
              <a:rPr lang="lt-LT" sz="2400" b="1" spc="-20" dirty="0">
                <a:latin typeface="Times New Roman" panose="02020603050405020304" pitchFamily="18" charset="0"/>
                <a:ea typeface="Times New Roman" panose="02020603050405020304" pitchFamily="18" charset="0"/>
              </a:rPr>
              <a:t>PRIORITETINIAI NAUDOS IR KOKYBĖS VERTINIMO KRITERIJAI</a:t>
            </a:r>
            <a:r>
              <a:rPr lang="lt-LT" sz="2400" b="1" dirty="0">
                <a:effectLst/>
                <a:latin typeface="Times New Roman" panose="02020603050405020304" pitchFamily="18" charset="0"/>
                <a:ea typeface="Times New Roman" panose="02020603050405020304" pitchFamily="18" charset="0"/>
              </a:rPr>
              <a:t> (1)</a:t>
            </a:r>
            <a:endParaRPr lang="lt-LT" sz="2400" dirty="0"/>
          </a:p>
        </p:txBody>
      </p:sp>
      <p:pic>
        <p:nvPicPr>
          <p:cNvPr id="5" name="Grafinis elementas 4">
            <a:extLst>
              <a:ext uri="{FF2B5EF4-FFF2-40B4-BE49-F238E27FC236}">
                <a16:creationId xmlns:a16="http://schemas.microsoft.com/office/drawing/2014/main" id="{C165259E-6BA8-B063-EEDF-C186400F1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9" name="Turinio vietos rezervavimo ženklas 8">
            <a:extLst>
              <a:ext uri="{FF2B5EF4-FFF2-40B4-BE49-F238E27FC236}">
                <a16:creationId xmlns:a16="http://schemas.microsoft.com/office/drawing/2014/main" id="{8B46EDC0-F297-4D60-AACF-CBF832346E35}"/>
              </a:ext>
            </a:extLst>
          </p:cNvPr>
          <p:cNvGraphicFramePr>
            <a:graphicFrameLocks noGrp="1"/>
          </p:cNvGraphicFramePr>
          <p:nvPr>
            <p:ph idx="1"/>
            <p:extLst>
              <p:ext uri="{D42A27DB-BD31-4B8C-83A1-F6EECF244321}">
                <p14:modId xmlns:p14="http://schemas.microsoft.com/office/powerpoint/2010/main" val="1046265315"/>
              </p:ext>
            </p:extLst>
          </p:nvPr>
        </p:nvGraphicFramePr>
        <p:xfrm>
          <a:off x="904873" y="994304"/>
          <a:ext cx="10804773" cy="4876800"/>
        </p:xfrm>
        <a:graphic>
          <a:graphicData uri="http://schemas.openxmlformats.org/drawingml/2006/table">
            <a:tbl>
              <a:tblPr firstRow="1" firstCol="1" bandRow="1">
                <a:tableStyleId>{5C22544A-7EE6-4342-B048-85BDC9FD1C3A}</a:tableStyleId>
              </a:tblPr>
              <a:tblGrid>
                <a:gridCol w="847048">
                  <a:extLst>
                    <a:ext uri="{9D8B030D-6E8A-4147-A177-3AD203B41FA5}">
                      <a16:colId xmlns:a16="http://schemas.microsoft.com/office/drawing/2014/main" val="2291592738"/>
                    </a:ext>
                  </a:extLst>
                </a:gridCol>
                <a:gridCol w="2260432">
                  <a:extLst>
                    <a:ext uri="{9D8B030D-6E8A-4147-A177-3AD203B41FA5}">
                      <a16:colId xmlns:a16="http://schemas.microsoft.com/office/drawing/2014/main" val="384763739"/>
                    </a:ext>
                  </a:extLst>
                </a:gridCol>
                <a:gridCol w="2408174">
                  <a:extLst>
                    <a:ext uri="{9D8B030D-6E8A-4147-A177-3AD203B41FA5}">
                      <a16:colId xmlns:a16="http://schemas.microsoft.com/office/drawing/2014/main" val="3374380207"/>
                    </a:ext>
                  </a:extLst>
                </a:gridCol>
                <a:gridCol w="1255796">
                  <a:extLst>
                    <a:ext uri="{9D8B030D-6E8A-4147-A177-3AD203B41FA5}">
                      <a16:colId xmlns:a16="http://schemas.microsoft.com/office/drawing/2014/main" val="1493055487"/>
                    </a:ext>
                  </a:extLst>
                </a:gridCol>
                <a:gridCol w="4033323">
                  <a:extLst>
                    <a:ext uri="{9D8B030D-6E8A-4147-A177-3AD203B41FA5}">
                      <a16:colId xmlns:a16="http://schemas.microsoft.com/office/drawing/2014/main" val="60969305"/>
                    </a:ext>
                  </a:extLst>
                </a:gridCol>
              </a:tblGrid>
              <a:tr h="0">
                <a:tc rowSpan="4">
                  <a:txBody>
                    <a:bodyPr/>
                    <a:lstStyle/>
                    <a:p>
                      <a:r>
                        <a:rPr lang="lt-LT" sz="1000" kern="100" dirty="0">
                          <a:solidFill>
                            <a:schemeClr val="tx2"/>
                          </a:solidFill>
                          <a:effectLst/>
                          <a:latin typeface="Times New Roman" panose="02020603050405020304" pitchFamily="18" charset="0"/>
                          <a:cs typeface="Times New Roman" panose="02020603050405020304" pitchFamily="18" charset="0"/>
                        </a:rPr>
                        <a:t>4.</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rowSpan="4">
                  <a:txBody>
                    <a:bodyPr/>
                    <a:lstStyle/>
                    <a:p>
                      <a:pPr algn="just"/>
                      <a:r>
                        <a:rPr lang="lt-LT" sz="1000" b="1"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Projektu siekiama sukurti naujas socialines paslaugas</a:t>
                      </a:r>
                      <a:endParaRPr lang="lt-LT" sz="1100" b="1"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b="1"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b="1"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nekurti naujų paslaugų</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a:solidFill>
                            <a:schemeClr val="tx2"/>
                          </a:solidFill>
                          <a:effectLst/>
                          <a:latin typeface="Times New Roman" panose="02020603050405020304" pitchFamily="18" charset="0"/>
                          <a:cs typeface="Times New Roman" panose="02020603050405020304" pitchFamily="18" charset="0"/>
                        </a:rPr>
                        <a:t>0</a:t>
                      </a:r>
                    </a:p>
                    <a:p>
                      <a:pPr algn="ctr"/>
                      <a:r>
                        <a:rPr lang="lt-LT" sz="1000" b="0" kern="100">
                          <a:solidFill>
                            <a:schemeClr val="tx2"/>
                          </a:solidFill>
                          <a:effectLst/>
                          <a:latin typeface="Times New Roman" panose="02020603050405020304" pitchFamily="18" charset="0"/>
                          <a:cs typeface="Times New Roman" panose="02020603050405020304" pitchFamily="18" charset="0"/>
                        </a:rPr>
                        <a:t> </a:t>
                      </a:r>
                      <a:endParaRPr lang="lt-LT" sz="1000" b="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rowSpan="4">
                  <a:txBody>
                    <a:bodyPr/>
                    <a:lstStyle/>
                    <a:p>
                      <a:r>
                        <a:rPr lang="lt-LT" sz="1000" b="0" kern="1200" dirty="0">
                          <a:solidFill>
                            <a:schemeClr val="tx2"/>
                          </a:solidFill>
                          <a:effectLst/>
                          <a:latin typeface="Times New Roman" panose="02020603050405020304" pitchFamily="18" charset="0"/>
                          <a:ea typeface="+mn-ea"/>
                          <a:cs typeface="Times New Roman" panose="02020603050405020304" pitchFamily="18" charset="0"/>
                        </a:rPr>
                        <a:t>Pareiškėjas turi aiškiai nurodyti ir aprašyti, kokias naujas paslaugas planuoja teikti, kokia(-</a:t>
                      </a:r>
                      <a:r>
                        <a:rPr lang="lt-LT" sz="1000" b="0" kern="1200" dirty="0" err="1">
                          <a:solidFill>
                            <a:schemeClr val="tx2"/>
                          </a:solidFill>
                          <a:effectLst/>
                          <a:latin typeface="Times New Roman" panose="02020603050405020304" pitchFamily="18" charset="0"/>
                          <a:ea typeface="+mn-ea"/>
                          <a:cs typeface="Times New Roman" panose="02020603050405020304" pitchFamily="18" charset="0"/>
                        </a:rPr>
                        <a:t>ios</a:t>
                      </a:r>
                      <a:r>
                        <a:rPr lang="lt-LT" sz="1000" b="0" kern="1200" dirty="0">
                          <a:solidFill>
                            <a:schemeClr val="tx2"/>
                          </a:solidFill>
                          <a:effectLst/>
                          <a:latin typeface="Times New Roman" panose="02020603050405020304" pitchFamily="18" charset="0"/>
                          <a:ea typeface="+mn-ea"/>
                          <a:cs typeface="Times New Roman" panose="02020603050405020304" pitchFamily="18" charset="0"/>
                        </a:rPr>
                        <a:t>) problema(-</a:t>
                      </a:r>
                      <a:r>
                        <a:rPr lang="lt-LT" sz="1000" b="0" kern="1200" dirty="0" err="1">
                          <a:solidFill>
                            <a:schemeClr val="tx2"/>
                          </a:solidFill>
                          <a:effectLst/>
                          <a:latin typeface="Times New Roman" panose="02020603050405020304" pitchFamily="18" charset="0"/>
                          <a:ea typeface="+mn-ea"/>
                          <a:cs typeface="Times New Roman" panose="02020603050405020304" pitchFamily="18" charset="0"/>
                        </a:rPr>
                        <a:t>os</a:t>
                      </a:r>
                      <a:r>
                        <a:rPr lang="lt-LT" sz="1000" b="0" kern="1200" dirty="0">
                          <a:solidFill>
                            <a:schemeClr val="tx2"/>
                          </a:solidFill>
                          <a:effectLst/>
                          <a:latin typeface="Times New Roman" panose="02020603050405020304" pitchFamily="18" charset="0"/>
                          <a:ea typeface="+mn-ea"/>
                          <a:cs typeface="Times New Roman" panose="02020603050405020304" pitchFamily="18" charset="0"/>
                        </a:rPr>
                        <a:t>) jų teikimu būtų sprendžiama (-</a:t>
                      </a:r>
                      <a:r>
                        <a:rPr lang="lt-LT" sz="1000" b="0" kern="1200" dirty="0" err="1">
                          <a:solidFill>
                            <a:schemeClr val="tx2"/>
                          </a:solidFill>
                          <a:effectLst/>
                          <a:latin typeface="Times New Roman" panose="02020603050405020304" pitchFamily="18" charset="0"/>
                          <a:ea typeface="+mn-ea"/>
                          <a:cs typeface="Times New Roman" panose="02020603050405020304" pitchFamily="18" charset="0"/>
                        </a:rPr>
                        <a:t>os</a:t>
                      </a:r>
                      <a:r>
                        <a:rPr lang="lt-LT" sz="1000" b="0" kern="1200" dirty="0">
                          <a:solidFill>
                            <a:schemeClr val="tx2"/>
                          </a:solidFill>
                          <a:effectLst/>
                          <a:latin typeface="Times New Roman" panose="02020603050405020304" pitchFamily="18" charset="0"/>
                          <a:ea typeface="+mn-ea"/>
                          <a:cs typeface="Times New Roman" panose="02020603050405020304" pitchFamily="18" charset="0"/>
                        </a:rPr>
                        <a:t>) ir aiškiai nurodyti, kokioms riziką patirti atskirtį turinčių gyventojų grupėms paslaugos būtų teikiamos, dalyvių skaičių.</a:t>
                      </a:r>
                    </a:p>
                    <a:p>
                      <a:r>
                        <a:rPr lang="lt-LT" sz="1000" b="0" kern="1200" dirty="0">
                          <a:solidFill>
                            <a:schemeClr val="tx2"/>
                          </a:solidFill>
                          <a:effectLst/>
                          <a:latin typeface="Times New Roman" panose="02020603050405020304" pitchFamily="18" charset="0"/>
                          <a:ea typeface="+mn-ea"/>
                          <a:cs typeface="Times New Roman" panose="02020603050405020304" pitchFamily="18" charset="0"/>
                        </a:rPr>
                        <a:t>Socialinės paslaugos pasirenkamos iš Socialinių paslaugų katalogo, patvirtinto Lietuvos Respublikos socialinės apsaugos ir darbo ministro 2006 m. balandžio 5 d. įsakymu Nr. A1-93 „Dėl Socialinių paslaugų katalogo patvirtinimo“ (toliau- Katalogas). Prie kiekvienos naujai kuriamos paslaugos pavadinimo/aprašymo skliausteliuose privalu nurodyti  paslaugos atitikmenį (paslaugos pavadinimą ir SPIS kodą) pagal Katalogą. </a:t>
                      </a:r>
                    </a:p>
                    <a:p>
                      <a:r>
                        <a:rPr lang="lt-LT" sz="1000" b="0" u="sng" kern="1200" dirty="0">
                          <a:solidFill>
                            <a:schemeClr val="tx2"/>
                          </a:solidFill>
                          <a:effectLst/>
                          <a:latin typeface="Times New Roman" panose="02020603050405020304" pitchFamily="18" charset="0"/>
                          <a:ea typeface="+mn-ea"/>
                          <a:cs typeface="Times New Roman" panose="02020603050405020304" pitchFamily="18" charset="0"/>
                        </a:rPr>
                        <a:t>Pastaba: Jei projektu neplanuojama atitikti šio </a:t>
                      </a:r>
                      <a:r>
                        <a:rPr lang="lt-LT" sz="1000" b="0" u="none" kern="1200" dirty="0">
                          <a:solidFill>
                            <a:schemeClr val="tx2"/>
                          </a:solidFill>
                          <a:effectLst/>
                          <a:latin typeface="Times New Roman" panose="02020603050405020304" pitchFamily="18" charset="0"/>
                          <a:ea typeface="+mn-ea"/>
                          <a:cs typeface="Times New Roman" panose="02020603050405020304" pitchFamily="18" charset="0"/>
                        </a:rPr>
                        <a:t>prioritetinio</a:t>
                      </a:r>
                      <a:r>
                        <a:rPr lang="lt-LT" sz="1000" b="0" u="sng" kern="1200" dirty="0">
                          <a:solidFill>
                            <a:schemeClr val="tx2"/>
                          </a:solidFill>
                          <a:effectLst/>
                          <a:latin typeface="Times New Roman" panose="02020603050405020304" pitchFamily="18" charset="0"/>
                          <a:ea typeface="+mn-ea"/>
                          <a:cs typeface="Times New Roman" panose="02020603050405020304" pitchFamily="18" charset="0"/>
                        </a:rPr>
                        <a:t> kriterijaus, privaloma atitikti sekantį pagal eilę kriterijų „Projektu siekiama plėsti esamas socialines paslaugas“, surenkant ne mažiau kaip 5 balus. </a:t>
                      </a:r>
                      <a:r>
                        <a:rPr lang="lt-LT" sz="1000" b="0" u="sng" kern="1200" dirty="0">
                          <a:solidFill>
                            <a:schemeClr val="tx2"/>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https://e-seimas.lrs.lt/portal/legalAct/lt/TAD/TAIS.274453/asr</a:t>
                      </a:r>
                      <a:endParaRPr lang="lt-LT" sz="1000" b="0" kern="1200" dirty="0">
                        <a:solidFill>
                          <a:schemeClr val="tx2"/>
                        </a:solidFill>
                        <a:effectLst/>
                        <a:latin typeface="Times New Roman" panose="02020603050405020304" pitchFamily="18" charset="0"/>
                        <a:ea typeface="+mn-ea"/>
                        <a:cs typeface="Times New Roman" panose="02020603050405020304" pitchFamily="18" charset="0"/>
                      </a:endParaRPr>
                    </a:p>
                    <a:p>
                      <a:r>
                        <a:rPr lang="lt-LT" sz="1000" b="0" kern="1200" dirty="0">
                          <a:solidFill>
                            <a:schemeClr val="tx2"/>
                          </a:solidFill>
                          <a:effectLst/>
                          <a:latin typeface="Times New Roman" panose="02020603050405020304" pitchFamily="18" charset="0"/>
                          <a:ea typeface="+mn-ea"/>
                          <a:cs typeface="Times New Roman" panose="02020603050405020304" pitchFamily="18" charset="0"/>
                        </a:rPr>
                        <a:t> </a:t>
                      </a:r>
                    </a:p>
                    <a:p>
                      <a:pPr marL="20955" marR="113665" algn="just">
                        <a:spcAft>
                          <a:spcPts val="0"/>
                        </a:spcAft>
                      </a:pP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extLst>
                  <a:ext uri="{0D108BD9-81ED-4DB2-BD59-A6C34878D82A}">
                    <a16:rowId xmlns:a16="http://schemas.microsoft.com/office/drawing/2014/main" val="1818334372"/>
                  </a:ext>
                </a:extLst>
              </a:tr>
              <a:tr h="168510">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sukurti 1 naują paslaugą</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a:solidFill>
                            <a:schemeClr val="tx2"/>
                          </a:solidFill>
                          <a:effectLst/>
                          <a:latin typeface="Times New Roman" panose="02020603050405020304" pitchFamily="18" charset="0"/>
                          <a:cs typeface="Times New Roman" panose="02020603050405020304" pitchFamily="18" charset="0"/>
                        </a:rPr>
                        <a:t>5</a:t>
                      </a:r>
                    </a:p>
                    <a:p>
                      <a:pPr algn="ctr"/>
                      <a:r>
                        <a:rPr lang="lt-LT" sz="1000" b="0" kern="100">
                          <a:solidFill>
                            <a:schemeClr val="tx2"/>
                          </a:solidFill>
                          <a:effectLst/>
                          <a:latin typeface="Times New Roman" panose="02020603050405020304" pitchFamily="18" charset="0"/>
                          <a:cs typeface="Times New Roman" panose="02020603050405020304" pitchFamily="18" charset="0"/>
                        </a:rPr>
                        <a:t> </a:t>
                      </a:r>
                      <a:endParaRPr lang="lt-LT" sz="1000" b="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vMerge="1">
                  <a:txBody>
                    <a:bodyPr/>
                    <a:lstStyle/>
                    <a:p>
                      <a:endParaRPr lang="lt-LT"/>
                    </a:p>
                  </a:txBody>
                  <a:tcPr/>
                </a:tc>
                <a:extLst>
                  <a:ext uri="{0D108BD9-81ED-4DB2-BD59-A6C34878D82A}">
                    <a16:rowId xmlns:a16="http://schemas.microsoft.com/office/drawing/2014/main" val="2544150048"/>
                  </a:ext>
                </a:extLst>
              </a:tr>
              <a:tr h="168510">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sukurti ne mažiau kaip 2 ir ne daugiau kaip 3 naujas paslaugas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10</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vMerge="1">
                  <a:txBody>
                    <a:bodyPr/>
                    <a:lstStyle/>
                    <a:p>
                      <a:endParaRPr lang="lt-LT"/>
                    </a:p>
                  </a:txBody>
                  <a:tcPr/>
                </a:tc>
                <a:extLst>
                  <a:ext uri="{0D108BD9-81ED-4DB2-BD59-A6C34878D82A}">
                    <a16:rowId xmlns:a16="http://schemas.microsoft.com/office/drawing/2014/main" val="568445999"/>
                  </a:ext>
                </a:extLst>
              </a:tr>
              <a:tr h="1348081">
                <a:tc vMerge="1">
                  <a:txBody>
                    <a:bodyPr/>
                    <a:lstStyle/>
                    <a:p>
                      <a:endParaRPr lang="lt-LT"/>
                    </a:p>
                  </a:txBody>
                  <a:tcPr/>
                </a:tc>
                <a:tc vMerge="1">
                  <a:txBody>
                    <a:bodyPr/>
                    <a:lstStyle/>
                    <a:p>
                      <a:endParaRPr lang="lt-LT"/>
                    </a:p>
                  </a:txBody>
                  <a:tcPr/>
                </a:tc>
                <a:tc>
                  <a:txBody>
                    <a:bodyPr/>
                    <a:lstStyle/>
                    <a:p>
                      <a:pPr algn="just"/>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sukurti ne mažiau kaip 4 naujas paslaugas</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20</a:t>
                      </a:r>
                    </a:p>
                    <a:p>
                      <a:pPr algn="ctr"/>
                      <a:r>
                        <a:rPr lang="lt-LT" sz="1000" b="0" kern="100" dirty="0">
                          <a:solidFill>
                            <a:schemeClr val="tx2"/>
                          </a:solidFill>
                          <a:effectLst/>
                          <a:latin typeface="Times New Roman" panose="02020603050405020304" pitchFamily="18" charset="0"/>
                          <a:cs typeface="Times New Roman" panose="02020603050405020304" pitchFamily="18" charset="0"/>
                        </a:rPr>
                        <a:t> </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vMerge="1">
                  <a:txBody>
                    <a:bodyPr/>
                    <a:lstStyle/>
                    <a:p>
                      <a:endParaRPr lang="lt-LT"/>
                    </a:p>
                  </a:txBody>
                  <a:tcPr/>
                </a:tc>
                <a:extLst>
                  <a:ext uri="{0D108BD9-81ED-4DB2-BD59-A6C34878D82A}">
                    <a16:rowId xmlns:a16="http://schemas.microsoft.com/office/drawing/2014/main" val="2423370752"/>
                  </a:ext>
                </a:extLst>
              </a:tr>
              <a:tr h="84255">
                <a:tc rowSpan="4">
                  <a:txBody>
                    <a:bodyPr/>
                    <a:lstStyle/>
                    <a:p>
                      <a:r>
                        <a:rPr lang="lt-LT" sz="1000" kern="100">
                          <a:solidFill>
                            <a:schemeClr val="tx2"/>
                          </a:solidFill>
                          <a:effectLst/>
                          <a:latin typeface="Times New Roman" panose="02020603050405020304" pitchFamily="18" charset="0"/>
                          <a:cs typeface="Times New Roman" panose="02020603050405020304" pitchFamily="18" charset="0"/>
                        </a:rPr>
                        <a:t>5.</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rowSpan="4">
                  <a:txBody>
                    <a:bodyPr/>
                    <a:lstStyle/>
                    <a:p>
                      <a:pPr algn="just"/>
                      <a:r>
                        <a:rPr lang="lt-LT" sz="10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Projektu siekiama plėsti esamas socialines paslaug</a:t>
                      </a:r>
                      <a:r>
                        <a:rPr lang="lt-LT" sz="1000" b="1" strike="sngStrike"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as</a:t>
                      </a:r>
                      <a:endParaRPr lang="lt-LT" sz="11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neplėsti esamų paslaugų</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cs typeface="Times New Roman" panose="02020603050405020304" pitchFamily="18" charset="0"/>
                        </a:rPr>
                        <a:t>0</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rowSpan="4">
                  <a:txBody>
                    <a:bodyPr/>
                    <a:lstStyle/>
                    <a:p>
                      <a:r>
                        <a:rPr lang="lt-LT" sz="1000" kern="1200" dirty="0">
                          <a:solidFill>
                            <a:schemeClr val="tx2"/>
                          </a:solidFill>
                          <a:effectLst/>
                          <a:latin typeface="Times New Roman" panose="02020603050405020304" pitchFamily="18" charset="0"/>
                          <a:ea typeface="+mn-ea"/>
                          <a:cs typeface="Times New Roman" panose="02020603050405020304" pitchFamily="18" charset="0"/>
                        </a:rPr>
                        <a:t>Pareiškėjas turi aiškiai nurodyti ir aprašyti, kokias esamas paslaugas planuoja plėsti, kuo pasižymės jų plėtra, kokia(-</a:t>
                      </a:r>
                      <a:r>
                        <a:rPr lang="lt-LT" sz="1000" kern="1200" dirty="0" err="1">
                          <a:solidFill>
                            <a:schemeClr val="tx2"/>
                          </a:solidFill>
                          <a:effectLst/>
                          <a:latin typeface="Times New Roman" panose="02020603050405020304" pitchFamily="18" charset="0"/>
                          <a:ea typeface="+mn-ea"/>
                          <a:cs typeface="Times New Roman" panose="02020603050405020304" pitchFamily="18" charset="0"/>
                        </a:rPr>
                        <a:t>ios</a:t>
                      </a:r>
                      <a:r>
                        <a:rPr lang="lt-LT" sz="1000" kern="1200" dirty="0">
                          <a:solidFill>
                            <a:schemeClr val="tx2"/>
                          </a:solidFill>
                          <a:effectLst/>
                          <a:latin typeface="Times New Roman" panose="02020603050405020304" pitchFamily="18" charset="0"/>
                          <a:ea typeface="+mn-ea"/>
                          <a:cs typeface="Times New Roman" panose="02020603050405020304" pitchFamily="18" charset="0"/>
                        </a:rPr>
                        <a:t>) problema(-</a:t>
                      </a:r>
                      <a:r>
                        <a:rPr lang="lt-LT" sz="1000" kern="1200" dirty="0" err="1">
                          <a:solidFill>
                            <a:schemeClr val="tx2"/>
                          </a:solidFill>
                          <a:effectLst/>
                          <a:latin typeface="Times New Roman" panose="02020603050405020304" pitchFamily="18" charset="0"/>
                          <a:ea typeface="+mn-ea"/>
                          <a:cs typeface="Times New Roman" panose="02020603050405020304" pitchFamily="18" charset="0"/>
                        </a:rPr>
                        <a:t>os</a:t>
                      </a:r>
                      <a:r>
                        <a:rPr lang="lt-LT" sz="1000" kern="1200" dirty="0">
                          <a:solidFill>
                            <a:schemeClr val="tx2"/>
                          </a:solidFill>
                          <a:effectLst/>
                          <a:latin typeface="Times New Roman" panose="02020603050405020304" pitchFamily="18" charset="0"/>
                          <a:ea typeface="+mn-ea"/>
                          <a:cs typeface="Times New Roman" panose="02020603050405020304" pitchFamily="18" charset="0"/>
                        </a:rPr>
                        <a:t>) jų teikimu būtų sprendžiama (-</a:t>
                      </a:r>
                      <a:r>
                        <a:rPr lang="lt-LT" sz="1000" kern="1200" dirty="0" err="1">
                          <a:solidFill>
                            <a:schemeClr val="tx2"/>
                          </a:solidFill>
                          <a:effectLst/>
                          <a:latin typeface="Times New Roman" panose="02020603050405020304" pitchFamily="18" charset="0"/>
                          <a:ea typeface="+mn-ea"/>
                          <a:cs typeface="Times New Roman" panose="02020603050405020304" pitchFamily="18" charset="0"/>
                        </a:rPr>
                        <a:t>os</a:t>
                      </a:r>
                      <a:r>
                        <a:rPr lang="lt-LT" sz="1000" kern="1200" dirty="0">
                          <a:solidFill>
                            <a:schemeClr val="tx2"/>
                          </a:solidFill>
                          <a:effectLst/>
                          <a:latin typeface="Times New Roman" panose="02020603050405020304" pitchFamily="18" charset="0"/>
                          <a:ea typeface="+mn-ea"/>
                          <a:cs typeface="Times New Roman" panose="02020603050405020304" pitchFamily="18" charset="0"/>
                        </a:rPr>
                        <a:t>) ir aiškiai nurodyti, kokioms riziką patirti atskirtį turinčių gyventojų grupėms paslaugos būtų teikiamos, dalyvių skaičių.</a:t>
                      </a:r>
                    </a:p>
                    <a:p>
                      <a:r>
                        <a:rPr lang="lt-LT" sz="1000" kern="1200" dirty="0">
                          <a:solidFill>
                            <a:schemeClr val="tx2"/>
                          </a:solidFill>
                          <a:effectLst/>
                          <a:latin typeface="Times New Roman" panose="02020603050405020304" pitchFamily="18" charset="0"/>
                          <a:ea typeface="+mn-ea"/>
                          <a:cs typeface="Times New Roman" panose="02020603050405020304" pitchFamily="18" charset="0"/>
                        </a:rPr>
                        <a:t>Socialinės paslaugos pasirenkamos iš Socialinių paslaugų katalogo, patvirtinto Lietuvos Respublikos socialinės apsaugos ir darbo ministro 2006 m. balandžio 5 d. įsakymu Nr. A1-93 „Dėl Socialinių paslaugų katalogo patvirtinimo“ (toliau- Katalogas). Prie kiekvienos plėtojamos paslaugos pavadinimo/aprašymo skliausteliuose privalu nurodyti  paslaugos atitikmenį (paslaugos pavadinimą ir SPIS kodą) pagal Katalogą. </a:t>
                      </a:r>
                    </a:p>
                    <a:p>
                      <a:r>
                        <a:rPr lang="lt-LT" sz="1000" u="sng" kern="1200" dirty="0">
                          <a:solidFill>
                            <a:schemeClr val="tx2"/>
                          </a:solidFill>
                          <a:effectLst/>
                          <a:latin typeface="Times New Roman" panose="02020603050405020304" pitchFamily="18" charset="0"/>
                          <a:ea typeface="+mn-ea"/>
                          <a:cs typeface="Times New Roman" panose="02020603050405020304" pitchFamily="18" charset="0"/>
                        </a:rPr>
                        <a:t>Pastaba: Jei projektu neplanuojama atitikti šio prioritetinio kriterijaus, privaloma atitikti ankstesnį pagal eilę  kriterijų „Projektu siekiama sukurti naujas socialines paslaugas“, surenkant ne mažiau kaip 5 balus.</a:t>
                      </a:r>
                      <a:r>
                        <a:rPr lang="lt-LT" sz="1000" dirty="0">
                          <a:solidFill>
                            <a:schemeClr val="tx2"/>
                          </a:solidFill>
                          <a:effectLst/>
                          <a:latin typeface="Times New Roman" panose="02020603050405020304" pitchFamily="18" charset="0"/>
                          <a:cs typeface="Times New Roman" panose="02020603050405020304" pitchFamily="18" charset="0"/>
                        </a:rPr>
                        <a:t> </a:t>
                      </a:r>
                      <a:r>
                        <a:rPr lang="lt-LT" sz="1000" u="sng" kern="1200" dirty="0">
                          <a:solidFill>
                            <a:schemeClr val="tx2"/>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https://e-seimas.lrs.lt/portal/legalAct/lt/TAD/TAIS.274453/asr</a:t>
                      </a:r>
                      <a:endParaRPr lang="lt-LT" sz="1000" kern="1200" dirty="0">
                        <a:solidFill>
                          <a:schemeClr val="tx2"/>
                        </a:solidFill>
                        <a:effectLst/>
                        <a:latin typeface="Times New Roman" panose="02020603050405020304" pitchFamily="18" charset="0"/>
                        <a:ea typeface="+mn-ea"/>
                        <a:cs typeface="Times New Roman" panose="02020603050405020304" pitchFamily="18" charset="0"/>
                      </a:endParaRPr>
                    </a:p>
                    <a:p>
                      <a:r>
                        <a:rPr lang="lt-LT" sz="1000" kern="1200" dirty="0">
                          <a:solidFill>
                            <a:schemeClr val="tx2"/>
                          </a:solidFill>
                          <a:effectLst/>
                          <a:latin typeface="Times New Roman" panose="02020603050405020304" pitchFamily="18" charset="0"/>
                          <a:ea typeface="+mn-ea"/>
                          <a:cs typeface="Times New Roman" panose="02020603050405020304" pitchFamily="18" charset="0"/>
                        </a:rPr>
                        <a:t> </a:t>
                      </a:r>
                    </a:p>
                    <a:p>
                      <a:pPr marL="20955" marR="113665" algn="just">
                        <a:spcAft>
                          <a:spcPts val="0"/>
                        </a:spcAft>
                      </a:pP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extLst>
                  <a:ext uri="{0D108BD9-81ED-4DB2-BD59-A6C34878D82A}">
                    <a16:rowId xmlns:a16="http://schemas.microsoft.com/office/drawing/2014/main" val="4157070363"/>
                  </a:ext>
                </a:extLst>
              </a:tr>
              <a:tr h="84255">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plėsti 1 paslaugą</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cs typeface="Times New Roman" panose="02020603050405020304" pitchFamily="18" charset="0"/>
                        </a:rPr>
                        <a:t>5</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vMerge="1">
                  <a:txBody>
                    <a:bodyPr/>
                    <a:lstStyle/>
                    <a:p>
                      <a:endParaRPr lang="lt-LT"/>
                    </a:p>
                  </a:txBody>
                  <a:tcPr/>
                </a:tc>
                <a:extLst>
                  <a:ext uri="{0D108BD9-81ED-4DB2-BD59-A6C34878D82A}">
                    <a16:rowId xmlns:a16="http://schemas.microsoft.com/office/drawing/2014/main" val="2457896727"/>
                  </a:ext>
                </a:extLst>
              </a:tr>
              <a:tr h="168510">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plėsti ne mažiau kaip 2 ir ne daugiau kaip 3 paslaugas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cs typeface="Times New Roman" panose="02020603050405020304" pitchFamily="18" charset="0"/>
                        </a:rPr>
                        <a:t>10</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vMerge="1">
                  <a:txBody>
                    <a:bodyPr/>
                    <a:lstStyle/>
                    <a:p>
                      <a:endParaRPr lang="lt-LT"/>
                    </a:p>
                  </a:txBody>
                  <a:tcPr/>
                </a:tc>
                <a:extLst>
                  <a:ext uri="{0D108BD9-81ED-4DB2-BD59-A6C34878D82A}">
                    <a16:rowId xmlns:a16="http://schemas.microsoft.com/office/drawing/2014/main" val="1239280940"/>
                  </a:ext>
                </a:extLst>
              </a:tr>
              <a:tr h="1516592">
                <a:tc vMerge="1">
                  <a:txBody>
                    <a:bodyPr/>
                    <a:lstStyle/>
                    <a:p>
                      <a:endParaRPr lang="lt-LT"/>
                    </a:p>
                  </a:txBody>
                  <a:tcPr/>
                </a:tc>
                <a:tc vMerge="1">
                  <a:txBody>
                    <a:bodyPr/>
                    <a:lstStyle/>
                    <a:p>
                      <a:endParaRPr lang="lt-LT"/>
                    </a:p>
                  </a:txBody>
                  <a:tcPr/>
                </a:tc>
                <a:tc>
                  <a:txBody>
                    <a:bodyPr/>
                    <a:lstStyle/>
                    <a:p>
                      <a:pPr algn="just"/>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Suplanuota plėsti ne mažiau kaip 4 paslaugas</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20</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15" marR="37915" marT="0" marB="0"/>
                </a:tc>
                <a:tc vMerge="1">
                  <a:txBody>
                    <a:bodyPr/>
                    <a:lstStyle/>
                    <a:p>
                      <a:endParaRPr lang="lt-LT"/>
                    </a:p>
                  </a:txBody>
                  <a:tcPr/>
                </a:tc>
                <a:extLst>
                  <a:ext uri="{0D108BD9-81ED-4DB2-BD59-A6C34878D82A}">
                    <a16:rowId xmlns:a16="http://schemas.microsoft.com/office/drawing/2014/main" val="868061"/>
                  </a:ext>
                </a:extLst>
              </a:tr>
            </a:tbl>
          </a:graphicData>
        </a:graphic>
      </p:graphicFrame>
    </p:spTree>
    <p:extLst>
      <p:ext uri="{BB962C8B-B14F-4D97-AF65-F5344CB8AC3E}">
        <p14:creationId xmlns:p14="http://schemas.microsoft.com/office/powerpoint/2010/main" val="391555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4BC70-5ADA-2D46-5EC0-6D1A70DE2FF1}"/>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81063A6-0563-034B-804B-AE4C5D2063C7}"/>
              </a:ext>
            </a:extLst>
          </p:cNvPr>
          <p:cNvSpPr>
            <a:spLocks noGrp="1"/>
          </p:cNvSpPr>
          <p:nvPr>
            <p:ph type="title"/>
          </p:nvPr>
        </p:nvSpPr>
        <p:spPr>
          <a:xfrm>
            <a:off x="838199" y="365126"/>
            <a:ext cx="10734675" cy="673562"/>
          </a:xfrm>
        </p:spPr>
        <p:txBody>
          <a:bodyPr>
            <a:noAutofit/>
          </a:bodyPr>
          <a:lstStyle/>
          <a:p>
            <a:pPr algn="ctr"/>
            <a:r>
              <a:rPr lang="lt-LT" sz="2400" b="1" spc="-20" dirty="0">
                <a:effectLst/>
                <a:latin typeface="Times New Roman" panose="02020603050405020304" pitchFamily="18" charset="0"/>
                <a:ea typeface="Times New Roman" panose="02020603050405020304" pitchFamily="18" charset="0"/>
              </a:rPr>
              <a:t>PĮP </a:t>
            </a:r>
            <a:r>
              <a:rPr lang="lt-LT" sz="2400" b="1" spc="-20" dirty="0">
                <a:latin typeface="Times New Roman" panose="02020603050405020304" pitchFamily="18" charset="0"/>
                <a:ea typeface="Times New Roman" panose="02020603050405020304" pitchFamily="18" charset="0"/>
              </a:rPr>
              <a:t>PRIORITETINIAI NAUDOS IR KOKYBĖS VERTINIMO KRITERIJAI </a:t>
            </a:r>
            <a:r>
              <a:rPr lang="lt-LT" sz="2400" b="1" dirty="0">
                <a:effectLst/>
                <a:latin typeface="Times New Roman" panose="02020603050405020304" pitchFamily="18" charset="0"/>
                <a:ea typeface="Times New Roman" panose="02020603050405020304" pitchFamily="18" charset="0"/>
              </a:rPr>
              <a:t>(2)</a:t>
            </a:r>
            <a:endParaRPr lang="lt-LT" sz="2400" dirty="0"/>
          </a:p>
        </p:txBody>
      </p:sp>
      <p:pic>
        <p:nvPicPr>
          <p:cNvPr id="5" name="Grafinis elementas 4">
            <a:extLst>
              <a:ext uri="{FF2B5EF4-FFF2-40B4-BE49-F238E27FC236}">
                <a16:creationId xmlns:a16="http://schemas.microsoft.com/office/drawing/2014/main" id="{900ED027-3E31-9220-2539-EF00F46E1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6" name="Turinio vietos rezervavimo ženklas 5">
            <a:extLst>
              <a:ext uri="{FF2B5EF4-FFF2-40B4-BE49-F238E27FC236}">
                <a16:creationId xmlns:a16="http://schemas.microsoft.com/office/drawing/2014/main" id="{2E772B15-43C1-4D9B-8B0A-CE322D568FBD}"/>
              </a:ext>
            </a:extLst>
          </p:cNvPr>
          <p:cNvGraphicFramePr>
            <a:graphicFrameLocks noGrp="1"/>
          </p:cNvGraphicFramePr>
          <p:nvPr>
            <p:ph idx="1"/>
            <p:extLst>
              <p:ext uri="{D42A27DB-BD31-4B8C-83A1-F6EECF244321}">
                <p14:modId xmlns:p14="http://schemas.microsoft.com/office/powerpoint/2010/main" val="1062438604"/>
              </p:ext>
            </p:extLst>
          </p:nvPr>
        </p:nvGraphicFramePr>
        <p:xfrm>
          <a:off x="815148" y="1015774"/>
          <a:ext cx="10538652" cy="5186838"/>
        </p:xfrm>
        <a:graphic>
          <a:graphicData uri="http://schemas.openxmlformats.org/drawingml/2006/table">
            <a:tbl>
              <a:tblPr firstRow="1" firstCol="1" bandRow="1">
                <a:tableStyleId>{5C22544A-7EE6-4342-B048-85BDC9FD1C3A}</a:tableStyleId>
              </a:tblPr>
              <a:tblGrid>
                <a:gridCol w="356427">
                  <a:extLst>
                    <a:ext uri="{9D8B030D-6E8A-4147-A177-3AD203B41FA5}">
                      <a16:colId xmlns:a16="http://schemas.microsoft.com/office/drawing/2014/main" val="3785556941"/>
                    </a:ext>
                  </a:extLst>
                </a:gridCol>
                <a:gridCol w="1928813">
                  <a:extLst>
                    <a:ext uri="{9D8B030D-6E8A-4147-A177-3AD203B41FA5}">
                      <a16:colId xmlns:a16="http://schemas.microsoft.com/office/drawing/2014/main" val="1479719764"/>
                    </a:ext>
                  </a:extLst>
                </a:gridCol>
                <a:gridCol w="3800475">
                  <a:extLst>
                    <a:ext uri="{9D8B030D-6E8A-4147-A177-3AD203B41FA5}">
                      <a16:colId xmlns:a16="http://schemas.microsoft.com/office/drawing/2014/main" val="4123932422"/>
                    </a:ext>
                  </a:extLst>
                </a:gridCol>
                <a:gridCol w="1113021">
                  <a:extLst>
                    <a:ext uri="{9D8B030D-6E8A-4147-A177-3AD203B41FA5}">
                      <a16:colId xmlns:a16="http://schemas.microsoft.com/office/drawing/2014/main" val="196813318"/>
                    </a:ext>
                  </a:extLst>
                </a:gridCol>
                <a:gridCol w="3339916">
                  <a:extLst>
                    <a:ext uri="{9D8B030D-6E8A-4147-A177-3AD203B41FA5}">
                      <a16:colId xmlns:a16="http://schemas.microsoft.com/office/drawing/2014/main" val="3071112207"/>
                    </a:ext>
                  </a:extLst>
                </a:gridCol>
              </a:tblGrid>
              <a:tr h="397647">
                <a:tc rowSpan="4">
                  <a:txBody>
                    <a:bodyPr/>
                    <a:lstStyle/>
                    <a:p>
                      <a:r>
                        <a:rPr lang="lt-LT" sz="1000" kern="100" dirty="0">
                          <a:solidFill>
                            <a:schemeClr val="tx2"/>
                          </a:solidFill>
                          <a:effectLst/>
                          <a:latin typeface="Times New Roman" panose="02020603050405020304" pitchFamily="18" charset="0"/>
                          <a:cs typeface="Times New Roman" panose="02020603050405020304" pitchFamily="18" charset="0"/>
                        </a:rPr>
                        <a:t>6.</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rowSpan="4">
                  <a:txBody>
                    <a:bodyPr/>
                    <a:lstStyle/>
                    <a:p>
                      <a:r>
                        <a:rPr lang="lt-LT" sz="10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Paslaugų teikimo (veiklų/veiksmų vykdymo) reguliarumas / intensyvumas tikslinei grupei </a:t>
                      </a:r>
                      <a:endParaRPr lang="lt-LT" sz="11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Nereguliarus paslaugų teikimas (veiklų/veiksmų vykdymas) tikslinei grupei ne dažniau kaip 1 kartą per savaitę</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0</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rowSpan="4">
                  <a:txBody>
                    <a:bodyPr/>
                    <a:lstStyle/>
                    <a:p>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aprašyti planuojamas teikti paslaugas (veiklas/veiksmus), aiškiai nurodant, kuriai/kurioms riziką patirti atskirtį turinčių gyventojų grupėms bus teikiamos konkrečios paslaugos (veiklos/veiksmai) ir kokiu reguliarumu (kaip dažnai) bei aiškiai pagrįsti tokio grafiko realumą ir turimus resursus (žmogiškuosius, finansinius, turto ir pan.)</a:t>
                      </a:r>
                    </a:p>
                    <a:p>
                      <a:r>
                        <a:rPr lang="lt-LT" sz="1000" b="0" u="sng"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jei bus įgyvendinamos kelios skirtingos paslaugos, tai pakanka, kad bent vienos paslaugos ciklas atitiktų nurodytą reikalavimą.</a:t>
                      </a:r>
                      <a:endPar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14556073"/>
                  </a:ext>
                </a:extLst>
              </a:tr>
              <a:tr h="397647">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Reguliarus paslaugų teikimas (veiklų/veiksmų vykdymas) tikslinei grupei ne mažiau nei 2 kartus per savaitę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5</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1487625691"/>
                  </a:ext>
                </a:extLst>
              </a:tr>
              <a:tr h="397647">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Reguliarus paslaugų teikimas (veiklų/veiksmų vykdymas) tikslinei grupei ne mažiau nei 3 kartus per savaitę</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cs typeface="Times New Roman" panose="02020603050405020304" pitchFamily="18" charset="0"/>
                        </a:rPr>
                        <a:t>10</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3669071092"/>
                  </a:ext>
                </a:extLst>
              </a:tr>
              <a:tr h="530196">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Reguliarus paslaugų teikimas (veiklų/veiksmų vykdymas) tikslinei grupei ne mažiau nei 4 kartus per savaitę</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cs typeface="Times New Roman" panose="02020603050405020304" pitchFamily="18" charset="0"/>
                        </a:rPr>
                        <a:t>15</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3422889856"/>
                  </a:ext>
                </a:extLst>
              </a:tr>
              <a:tr h="265098">
                <a:tc rowSpan="4">
                  <a:txBody>
                    <a:bodyPr/>
                    <a:lstStyle/>
                    <a:p>
                      <a:r>
                        <a:rPr lang="lt-LT" sz="1000" kern="100">
                          <a:solidFill>
                            <a:schemeClr val="tx2"/>
                          </a:solidFill>
                          <a:effectLst/>
                          <a:latin typeface="Times New Roman" panose="02020603050405020304" pitchFamily="18" charset="0"/>
                          <a:cs typeface="Times New Roman" panose="02020603050405020304" pitchFamily="18" charset="0"/>
                        </a:rPr>
                        <a:t>7.</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rowSpan="4">
                  <a:txBody>
                    <a:bodyPr/>
                    <a:lstStyle/>
                    <a:p>
                      <a:pPr algn="just"/>
                      <a:r>
                        <a:rPr lang="lt-LT" sz="10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Savanorių įtraukimas į projekto veiklų vykdymą</a:t>
                      </a:r>
                      <a:endParaRPr lang="lt-LT" sz="11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savanoriai neįtraukiami</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0</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rowSpan="4">
                  <a:txBody>
                    <a:bodyPr/>
                    <a:lstStyle/>
                    <a:p>
                      <a:pPr algn="just"/>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aiškiai nurodo, kiek savanorių bus</a:t>
                      </a:r>
                      <a:r>
                        <a:rPr lang="lt-LT" sz="1000" b="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pritraukiama</a:t>
                      </a:r>
                      <a:r>
                        <a:rPr lang="lt-LT" sz="1000" b="0" kern="100" spc="-2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a:t>
                      </a:r>
                      <a:r>
                        <a:rPr lang="lt-LT" sz="1000" b="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veiklų</a:t>
                      </a:r>
                      <a:r>
                        <a:rPr lang="lt-LT" sz="1000" b="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vykdymui</a:t>
                      </a:r>
                      <a:r>
                        <a:rPr lang="lt-LT" sz="1000" b="0" kern="1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t>
                      </a:r>
                      <a:r>
                        <a:rPr lang="lt-LT" sz="1000" b="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aiškiai aprašo</a:t>
                      </a:r>
                      <a:r>
                        <a:rPr lang="lt-LT" sz="1000" b="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jų</a:t>
                      </a:r>
                      <a:r>
                        <a:rPr lang="lt-LT" sz="1000" b="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funkcijas,</a:t>
                      </a:r>
                      <a:r>
                        <a:rPr lang="lt-LT" sz="1000" b="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vykdomas</a:t>
                      </a:r>
                      <a:r>
                        <a:rPr lang="lt-LT" sz="1000" b="0" kern="1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veiklas,</a:t>
                      </a:r>
                      <a:r>
                        <a:rPr lang="lt-LT" sz="1000" b="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atsakomybes</a:t>
                      </a:r>
                      <a:r>
                        <a:rPr lang="lt-LT" sz="1000" b="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 </a:t>
                      </a:r>
                      <a:r>
                        <a:rPr lang="lt-LT" sz="1000" b="0" kern="100" spc="-23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poreikį. Taip pat privaloma pateikti pasirašytas sutartis/preliminarias sutartis/ketinimų protokolus su projekto savanoriais dėl savanoriškos veiklos projekte.</a:t>
                      </a:r>
                    </a:p>
                    <a:p>
                      <a:r>
                        <a:rPr lang="lt-LT" sz="1000" b="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4084004409"/>
                  </a:ext>
                </a:extLst>
              </a:tr>
              <a:tr h="422588">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įtrauktas ne mažiau kaip 1 savanoris ir ne daugiau kaip 2 savanoriai ir jo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5</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25225677"/>
                  </a:ext>
                </a:extLst>
              </a:tr>
              <a:tr h="530196">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įtraukti ne mažiau kaip 3 savanoriai ir ne daugiau kaip 4 savanoriai ir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10</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3789509880"/>
                  </a:ext>
                </a:extLst>
              </a:tr>
              <a:tr h="397647">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įtraukti ne mažiau kaip 5 savanoriai ir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15</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3199660659"/>
                  </a:ext>
                </a:extLst>
              </a:tr>
              <a:tr h="132549">
                <a:tc rowSpan="6">
                  <a:txBody>
                    <a:bodyPr/>
                    <a:lstStyle/>
                    <a:p>
                      <a:r>
                        <a:rPr lang="lt-LT" sz="1000" kern="100">
                          <a:solidFill>
                            <a:schemeClr val="tx2"/>
                          </a:solidFill>
                          <a:effectLst/>
                          <a:latin typeface="Times New Roman" panose="02020603050405020304" pitchFamily="18" charset="0"/>
                          <a:cs typeface="Times New Roman" panose="02020603050405020304" pitchFamily="18" charset="0"/>
                        </a:rPr>
                        <a:t>8.</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rowSpan="6">
                  <a:txBody>
                    <a:bodyPr/>
                    <a:lstStyle/>
                    <a:p>
                      <a:r>
                        <a:rPr lang="lt-LT" sz="10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Vienam projekto veiklų dalyviui vidutiniškai tenkanti skiriamo finansavimo lėšų suma</a:t>
                      </a:r>
                      <a:endParaRPr lang="lt-LT" sz="1100" b="1"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1 500,00 Eur ir daugiau</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cs typeface="Times New Roman" panose="02020603050405020304" pitchFamily="18" charset="0"/>
                        </a:rPr>
                        <a:t>0</a:t>
                      </a:r>
                      <a:endPar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rowSpan="6">
                  <a:txBody>
                    <a:bodyPr/>
                    <a:lstStyle/>
                    <a:p>
                      <a:pPr algn="just">
                        <a:tabLst>
                          <a:tab pos="374015" algn="l"/>
                        </a:tabLst>
                      </a:pPr>
                      <a:r>
                        <a:rPr lang="lt-LT" sz="1000" b="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Šis atrankos kriterijus vertinamas pagal projekto įgyvendinimo plane nurodytą paramos (ES lėšos + Bendrojo finansavimo lėšos) tiesioginių projekto išlaidų sumą, ją dalinant iš bendro projekto veiklų dalyvių skaičiaus. </a:t>
                      </a:r>
                    </a:p>
                    <a:p>
                      <a:pPr algn="just"/>
                      <a:r>
                        <a:rPr lang="lt-LT" sz="1000" b="0" u="sng"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Vienam projekto veiklų dalyviui prašoma finansuoti lėšų suma gali sudaryti ne daugiau kaip 2000 (du tūkstančius) eurų tiesioginių projekto išlaidų,</a:t>
                      </a:r>
                      <a:endParaRPr lang="lt-LT" sz="1000" b="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tabLst>
                          <a:tab pos="374015" algn="l"/>
                        </a:tabLst>
                      </a:pPr>
                      <a:r>
                        <a:rPr lang="lt-LT" sz="1000" b="0" u="sng"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Tinkamumo finansuoti vertinimo metu patikslinus projekto vertę, naudos ir kokybės vertinimas iš naujo neatliekamas.</a:t>
                      </a:r>
                      <a:endParaRPr lang="lt-LT" sz="1000" b="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lt-LT" sz="1000" b="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611257507"/>
                  </a:ext>
                </a:extLst>
              </a:tr>
              <a:tr h="132549">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1 200,00 – 1 499,99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1</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4065101333"/>
                  </a:ext>
                </a:extLst>
              </a:tr>
              <a:tr h="132549">
                <a:tc vMerge="1">
                  <a:txBody>
                    <a:bodyPr/>
                    <a:lstStyle/>
                    <a:p>
                      <a:endParaRPr lang="lt-LT"/>
                    </a:p>
                  </a:txBody>
                  <a:tcPr/>
                </a:tc>
                <a:tc vMerge="1">
                  <a:txBody>
                    <a:bodyPr/>
                    <a:lstStyle/>
                    <a:p>
                      <a:endParaRPr lang="lt-LT"/>
                    </a:p>
                  </a:txBody>
                  <a:tcPr/>
                </a:tc>
                <a:tc>
                  <a:txBody>
                    <a:bodyPr/>
                    <a:lstStyle/>
                    <a:p>
                      <a:r>
                        <a:rPr lang="en-US"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1 000,00 – 1 199,99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2</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1813127576"/>
                  </a:ext>
                </a:extLst>
              </a:tr>
              <a:tr h="132549">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800,00 – 999,99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3</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1793074143"/>
                  </a:ext>
                </a:extLst>
              </a:tr>
              <a:tr h="217601">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500,00 - 799,99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cs typeface="Times New Roman" panose="02020603050405020304" pitchFamily="18" charset="0"/>
                        </a:rPr>
                        <a:t>4</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647" marR="59647" marT="0" marB="0"/>
                </a:tc>
                <a:tc vMerge="1">
                  <a:txBody>
                    <a:bodyPr/>
                    <a:lstStyle/>
                    <a:p>
                      <a:endParaRPr lang="lt-LT"/>
                    </a:p>
                  </a:txBody>
                  <a:tcPr/>
                </a:tc>
                <a:extLst>
                  <a:ext uri="{0D108BD9-81ED-4DB2-BD59-A6C34878D82A}">
                    <a16:rowId xmlns:a16="http://schemas.microsoft.com/office/drawing/2014/main" val="2017970479"/>
                  </a:ext>
                </a:extLst>
              </a:tr>
              <a:tr h="217601">
                <a:tc vMerge="1">
                  <a:txBody>
                    <a:bodyPr/>
                    <a:lstStyle/>
                    <a:p>
                      <a:endParaRPr lang="lt-LT"/>
                    </a:p>
                  </a:txBody>
                  <a:tcPr/>
                </a:tc>
                <a:tc vMerge="1">
                  <a:txBody>
                    <a:bodyPr/>
                    <a:lstStyle/>
                    <a:p>
                      <a:endParaRPr lang="lt-LT"/>
                    </a:p>
                  </a:txBody>
                  <a:tcPr/>
                </a:tc>
                <a:tc>
                  <a:txBody>
                    <a:bodyPr/>
                    <a:lstStyle/>
                    <a:p>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Iki 499,99 Eur</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900" kern="100">
                          <a:solidFill>
                            <a:schemeClr val="tx2"/>
                          </a:solidFill>
                          <a:effectLst/>
                        </a:rPr>
                        <a:t>5</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647" marR="59647" marT="0" marB="0"/>
                </a:tc>
                <a:tc vMerge="1">
                  <a:txBody>
                    <a:bodyPr/>
                    <a:lstStyle/>
                    <a:p>
                      <a:endParaRPr lang="lt-LT"/>
                    </a:p>
                  </a:txBody>
                  <a:tcPr/>
                </a:tc>
                <a:extLst>
                  <a:ext uri="{0D108BD9-81ED-4DB2-BD59-A6C34878D82A}">
                    <a16:rowId xmlns:a16="http://schemas.microsoft.com/office/drawing/2014/main" val="374637683"/>
                  </a:ext>
                </a:extLst>
              </a:tr>
              <a:tr h="132549">
                <a:tc>
                  <a:txBody>
                    <a:bodyPr/>
                    <a:lstStyle/>
                    <a:p>
                      <a:r>
                        <a:rPr lang="lt-LT" sz="900" kern="100">
                          <a:solidFill>
                            <a:schemeClr val="tx2"/>
                          </a:solidFill>
                          <a:effectLst/>
                        </a:rPr>
                        <a:t> </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647" marR="59647" marT="0" marB="0"/>
                </a:tc>
                <a:tc>
                  <a:txBody>
                    <a:bodyPr/>
                    <a:lstStyle/>
                    <a:p>
                      <a:r>
                        <a:rPr lang="lt-LT" sz="900" kern="100">
                          <a:solidFill>
                            <a:schemeClr val="tx2"/>
                          </a:solidFill>
                          <a:effectLst/>
                        </a:rPr>
                        <a:t> </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647" marR="59647" marT="0" marB="0"/>
                </a:tc>
                <a:tc>
                  <a:txBody>
                    <a:bodyPr/>
                    <a:lstStyle/>
                    <a:p>
                      <a:pPr algn="r"/>
                      <a:r>
                        <a:rPr lang="lt-LT" sz="900" kern="100">
                          <a:solidFill>
                            <a:schemeClr val="tx2"/>
                          </a:solidFill>
                          <a:effectLst/>
                        </a:rPr>
                        <a:t>Iš viso:</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647" marR="59647" marT="0" marB="0"/>
                </a:tc>
                <a:tc>
                  <a:txBody>
                    <a:bodyPr/>
                    <a:lstStyle/>
                    <a:p>
                      <a:pPr algn="ctr"/>
                      <a:r>
                        <a:rPr lang="lt-LT" sz="900" kern="100">
                          <a:solidFill>
                            <a:schemeClr val="tx2"/>
                          </a:solidFill>
                          <a:effectLst/>
                        </a:rPr>
                        <a:t>100</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647" marR="59647" marT="0" marB="0"/>
                </a:tc>
                <a:tc>
                  <a:txBody>
                    <a:bodyPr/>
                    <a:lstStyle/>
                    <a:p>
                      <a:r>
                        <a:rPr lang="lt-LT" sz="900" kern="100" dirty="0">
                          <a:solidFill>
                            <a:schemeClr val="tx2"/>
                          </a:solidFill>
                          <a:effectLst/>
                        </a:rPr>
                        <a:t> </a:t>
                      </a:r>
                      <a:endPar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59647" marR="59647" marT="0" marB="0"/>
                </a:tc>
                <a:extLst>
                  <a:ext uri="{0D108BD9-81ED-4DB2-BD59-A6C34878D82A}">
                    <a16:rowId xmlns:a16="http://schemas.microsoft.com/office/drawing/2014/main" val="858075249"/>
                  </a:ext>
                </a:extLst>
              </a:tr>
            </a:tbl>
          </a:graphicData>
        </a:graphic>
      </p:graphicFrame>
    </p:spTree>
    <p:extLst>
      <p:ext uri="{BB962C8B-B14F-4D97-AF65-F5344CB8AC3E}">
        <p14:creationId xmlns:p14="http://schemas.microsoft.com/office/powerpoint/2010/main" val="218293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DFDF-4889-D6DA-1D92-5C6630C8B6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7D52D48-2918-C73E-337D-54F86662C8FF}"/>
              </a:ext>
            </a:extLst>
          </p:cNvPr>
          <p:cNvSpPr>
            <a:spLocks noGrp="1"/>
          </p:cNvSpPr>
          <p:nvPr>
            <p:ph type="title"/>
          </p:nvPr>
        </p:nvSpPr>
        <p:spPr>
          <a:xfrm>
            <a:off x="838199" y="365125"/>
            <a:ext cx="10677525" cy="1449387"/>
          </a:xfrm>
        </p:spPr>
        <p:txBody>
          <a:bodyPr>
            <a:noAutofit/>
          </a:bodyPr>
          <a:lstStyle/>
          <a:p>
            <a:pPr algn="ctr"/>
            <a:r>
              <a:rPr lang="lt-LT" sz="2400" b="1" spc="-20" dirty="0">
                <a:effectLst/>
                <a:latin typeface="Times New Roman" panose="02020603050405020304" pitchFamily="18" charset="0"/>
                <a:ea typeface="Times New Roman" panose="02020603050405020304" pitchFamily="18" charset="0"/>
              </a:rPr>
              <a:t>PĮP </a:t>
            </a:r>
            <a:r>
              <a:rPr lang="lt-LT" sz="2400" b="1" spc="-20" dirty="0">
                <a:latin typeface="Times New Roman" panose="02020603050405020304" pitchFamily="18" charset="0"/>
                <a:ea typeface="Times New Roman" panose="02020603050405020304" pitchFamily="18" charset="0"/>
              </a:rPr>
              <a:t>PRIORITETINIAI NAUDOS IR KOKYBĖS VERTINIMO KRITERIJAI </a:t>
            </a:r>
            <a:r>
              <a:rPr lang="lt-LT" sz="2400" b="1" dirty="0">
                <a:effectLst/>
                <a:latin typeface="Times New Roman" panose="02020603050405020304" pitchFamily="18" charset="0"/>
                <a:ea typeface="Times New Roman" panose="02020603050405020304" pitchFamily="18" charset="0"/>
              </a:rPr>
              <a:t>(3)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81EB0EC-F0C8-8289-7679-0515D007AACA}"/>
              </a:ext>
            </a:extLst>
          </p:cNvPr>
          <p:cNvSpPr>
            <a:spLocks noGrp="1"/>
          </p:cNvSpPr>
          <p:nvPr>
            <p:ph idx="1"/>
          </p:nvPr>
        </p:nvSpPr>
        <p:spPr>
          <a:xfrm>
            <a:off x="838199" y="1500188"/>
            <a:ext cx="10806113" cy="3843337"/>
          </a:xfrm>
        </p:spPr>
        <p:txBody>
          <a:bodyPr>
            <a:normAutofit/>
          </a:bodyPr>
          <a:lstStyle/>
          <a:p>
            <a:pPr marL="0" marR="111760" indent="0" algn="just">
              <a:buNone/>
              <a:tabLst>
                <a:tab pos="378460" algn="l"/>
              </a:tabLst>
            </a:pPr>
            <a:r>
              <a:rPr lang="lt-LT" b="1" dirty="0">
                <a:latin typeface="Times New Roman" panose="02020603050405020304" pitchFamily="18" charset="0"/>
                <a:cs typeface="Times New Roman" panose="02020603050405020304" pitchFamily="18" charset="0"/>
              </a:rPr>
              <a:t>Dėmesio</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pPr marL="0" marR="111760" indent="0" algn="just">
              <a:buNone/>
              <a:tabLst>
                <a:tab pos="378460" algn="l"/>
              </a:tabLst>
            </a:pPr>
            <a:r>
              <a:rPr lang="lt-LT" dirty="0">
                <a:effectLst/>
                <a:latin typeface="Times New Roman" panose="02020603050405020304" pitchFamily="18" charset="0"/>
                <a:ea typeface="Times New Roman" panose="02020603050405020304" pitchFamily="18" charset="0"/>
              </a:rPr>
              <a:t>Atitikimas prioritetiniams kriterijams Nr. 4-5 yra privalomas pasirinktinai. Gali būti pasirenkama atitikti arba 4-ą, arba 5-ą kriterijų arba abu kriterijus;</a:t>
            </a:r>
          </a:p>
          <a:p>
            <a:pPr marL="0" marR="111760" indent="0" algn="just">
              <a:buNone/>
              <a:tabLst>
                <a:tab pos="378460" algn="l"/>
              </a:tabLst>
            </a:pPr>
            <a:r>
              <a:rPr lang="lt-LT" dirty="0">
                <a:effectLst/>
                <a:latin typeface="Times New Roman" panose="02020603050405020304" pitchFamily="18" charset="0"/>
                <a:ea typeface="Times New Roman" panose="02020603050405020304" pitchFamily="18" charset="0"/>
              </a:rPr>
              <a:t>Atitikimas prioritetiniams kriterijams Nr. 6-8 neprivalomas, kuriuos kriterijus atitikti, renkasi pats pareiškėjas;</a:t>
            </a:r>
          </a:p>
          <a:p>
            <a:pPr marL="0" marR="111760" indent="0" algn="just">
              <a:buNone/>
              <a:tabLst>
                <a:tab pos="378460" algn="l"/>
              </a:tabLst>
            </a:pPr>
            <a:r>
              <a:rPr lang="lt-LT" dirty="0">
                <a:latin typeface="Times New Roman" panose="02020603050405020304" pitchFamily="18" charset="0"/>
                <a:ea typeface="Times New Roman" panose="02020603050405020304" pitchFamily="18" charset="0"/>
              </a:rPr>
              <a:t>P</a:t>
            </a:r>
            <a:r>
              <a:rPr lang="lt-LT" dirty="0">
                <a:effectLst/>
                <a:latin typeface="Times New Roman" panose="02020603050405020304" pitchFamily="18" charset="0"/>
                <a:ea typeface="Times New Roman" panose="02020603050405020304" pitchFamily="18" charset="0"/>
              </a:rPr>
              <a:t>lanuojant</a:t>
            </a:r>
            <a:r>
              <a:rPr lang="lt-LT" dirty="0">
                <a:latin typeface="Times New Roman" panose="02020603050405020304" pitchFamily="18" charset="0"/>
                <a:ea typeface="Times New Roman" panose="02020603050405020304" pitchFamily="18" charset="0"/>
              </a:rPr>
              <a:t> dalyvauti konkurse, privaloma surinkti minimalų balų skaičių, nurodytą  Gairėse pareiškėjams (t. y. 30 balų).</a:t>
            </a:r>
            <a:endParaRPr lang="lt-LT" dirty="0">
              <a:effectLst/>
              <a:latin typeface="Times New Roman" panose="02020603050405020304" pitchFamily="18" charset="0"/>
              <a:ea typeface="Times New Roman" panose="02020603050405020304" pitchFamily="18" charset="0"/>
            </a:endParaRPr>
          </a:p>
          <a:p>
            <a:pPr marR="111760" algn="just">
              <a:tabLst>
                <a:tab pos="378460" algn="l"/>
              </a:tabLst>
            </a:pPr>
            <a:endParaRPr lang="lt-LT" dirty="0">
              <a:effectLst/>
              <a:latin typeface="Times New Roman" panose="02020603050405020304" pitchFamily="18" charset="0"/>
              <a:ea typeface="Times New Roman" panose="02020603050405020304" pitchFamily="18" charset="0"/>
            </a:endParaRPr>
          </a:p>
          <a:p>
            <a:pPr marR="111760" algn="just">
              <a:tabLst>
                <a:tab pos="378460" algn="l"/>
              </a:tabLst>
            </a:pPr>
            <a:endParaRPr lang="lt-LT"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DB41B5C4-34BC-3D72-0B1C-B0D12C453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68239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DOKUMENTAI PROJEKTŲ ĮGYVENDINIMO PLANŲ(toliau-PĮP) RENGIMUI (1)</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199" y="1690688"/>
            <a:ext cx="10848975" cy="3783011"/>
          </a:xfrm>
        </p:spPr>
        <p:txBody>
          <a:bodyPr>
            <a:normAutofit/>
          </a:bodyPr>
          <a:lstStyle/>
          <a:p>
            <a:pPr algn="just"/>
            <a:r>
              <a:rPr lang="lt-LT" sz="2000" dirty="0">
                <a:effectLst/>
                <a:latin typeface="Times New Roman" panose="02020603050405020304" pitchFamily="18" charset="0"/>
                <a:ea typeface="Times New Roman" panose="02020603050405020304" pitchFamily="18" charset="0"/>
              </a:rPr>
              <a:t>2022–2030 m. plėtros programos valdytojos Lietuvos Respublikos vidaus reikalų ministerijos viešojo valdymo plėtros programos pažangos priemonės Nr. 01-004-08-04-01 „Didinti visuomenės įsitraukimą į vietos problemų sprendimą“ veiklos „Bendruomenės inicijuotos vietos plėtros metodo (BIVP) taikymas: parama vietos plėtros strategijų įgyvendinimui“ projektų finansavimo sąlygų aprašas: </a:t>
            </a:r>
            <a:r>
              <a:rPr lang="lt-LT" sz="2000" dirty="0">
                <a:latin typeface="Times New Roman" panose="02020603050405020304" pitchFamily="18" charset="0"/>
                <a:ea typeface="Times New Roman" panose="02020603050405020304" pitchFamily="18" charset="0"/>
              </a:rPr>
              <a:t>5 priedas. </a:t>
            </a:r>
            <a:r>
              <a:rPr lang="lt-LT" sz="2000" dirty="0">
                <a:effectLst/>
                <a:latin typeface="Times New Roman" panose="02020603050405020304" pitchFamily="18" charset="0"/>
                <a:ea typeface="Times New Roman" panose="02020603050405020304" pitchFamily="18" charset="0"/>
              </a:rPr>
              <a:t>2022–2030 m. plėtros programos valdytojos LR vidaus reikalų ministerijos Viešojo valdymo plėtros programos pažangos priemonės NR. 01-004-08-04-01 „Didinti visuomenės įsitraukimą į vietos problemų sprendimą“ veiklos „Bendruomenės inicijuotos vietos plėtros metodo (BIVP) taikymas: parama vietos plėtros strategijų įgyvendinimui“ projektų finansavimo sąlygų aprašas (ESF+) (toliau- Aprašas): </a:t>
            </a:r>
            <a:r>
              <a:rPr lang="lt-LT" sz="20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2"/>
              </a:rPr>
              <a:t>https://e-tar.lt/portal/lt/legalAct/4ff0a31039e111efbdaea558de59136c</a:t>
            </a:r>
            <a:endParaRPr lang="lt-LT" sz="2000" dirty="0">
              <a:effectLst/>
              <a:latin typeface="Times New Roman" panose="02020603050405020304" pitchFamily="18" charset="0"/>
              <a:ea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Projektų administravimo ir finansavimo taisyklės</a:t>
            </a:r>
            <a:r>
              <a:rPr lang="lt-LT" sz="2000" dirty="0">
                <a:latin typeface="Times New Roman" panose="02020603050405020304" pitchFamily="18" charset="0"/>
                <a:cs typeface="Times New Roman" panose="02020603050405020304" pitchFamily="18" charset="0"/>
              </a:rPr>
              <a:t> (toliau-PAFT): </a:t>
            </a:r>
            <a:r>
              <a:rPr lang="lt-LT" sz="2000" dirty="0">
                <a:latin typeface="Times New Roman" panose="02020603050405020304" pitchFamily="18" charset="0"/>
                <a:cs typeface="Times New Roman" panose="02020603050405020304" pitchFamily="18" charset="0"/>
                <a:hlinkClick r:id="rId3"/>
              </a:rPr>
              <a:t>https://www.e-tar.lt/portal/lt/legalAct/14e33320f1ed11ec8fa7d02a65c371ad/asr</a:t>
            </a:r>
            <a:endParaRPr lang="lt-LT" sz="20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49315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a:t>
            </a:r>
            <a:r>
              <a:rPr lang="en-US" sz="3200" b="1" spc="-20" dirty="0">
                <a:effectLst/>
                <a:latin typeface="Times New Roman" panose="02020603050405020304" pitchFamily="18" charset="0"/>
                <a:ea typeface="Times New Roman" panose="02020603050405020304" pitchFamily="18" charset="0"/>
              </a:rPr>
              <a:t>NAUDOS IR KOKYB</a:t>
            </a:r>
            <a:r>
              <a:rPr lang="lt-LT" sz="3200" b="1" spc="-20" dirty="0">
                <a:effectLst/>
                <a:latin typeface="Times New Roman" panose="02020603050405020304" pitchFamily="18" charset="0"/>
                <a:ea typeface="Times New Roman" panose="02020603050405020304" pitchFamily="18" charset="0"/>
              </a:rPr>
              <a:t>Ė</a:t>
            </a:r>
            <a:r>
              <a:rPr lang="en-US" sz="3200" b="1" spc="-20" dirty="0">
                <a:effectLst/>
                <a:latin typeface="Times New Roman" panose="02020603050405020304" pitchFamily="18" charset="0"/>
                <a:ea typeface="Times New Roman" panose="02020603050405020304" pitchFamily="18" charset="0"/>
              </a:rPr>
              <a:t>S </a:t>
            </a:r>
            <a:r>
              <a:rPr lang="lt-LT" sz="3200" b="1" spc="-20" dirty="0">
                <a:effectLst/>
                <a:latin typeface="Times New Roman" panose="02020603050405020304" pitchFamily="18" charset="0"/>
                <a:ea typeface="Times New Roman" panose="02020603050405020304" pitchFamily="18" charset="0"/>
              </a:rPr>
              <a:t>VERTINIMA</a:t>
            </a:r>
            <a:r>
              <a:rPr lang="en-US" sz="3200" b="1" dirty="0">
                <a:effectLst/>
                <a:latin typeface="Times New Roman" panose="02020603050405020304" pitchFamily="18" charset="0"/>
                <a:ea typeface="Times New Roman" panose="02020603050405020304" pitchFamily="18" charset="0"/>
              </a:rPr>
              <a:t>S</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1500188"/>
            <a:ext cx="10915835" cy="4014787"/>
          </a:xfrm>
        </p:spPr>
        <p:txBody>
          <a:bodyPr>
            <a:noAutofit/>
          </a:bodyPr>
          <a:lstStyle/>
          <a:p>
            <a:pPr algn="just"/>
            <a:r>
              <a:rPr lang="lt-LT" sz="2400" dirty="0">
                <a:effectLst/>
                <a:latin typeface="Times New Roman" panose="02020603050405020304" pitchFamily="18" charset="0"/>
                <a:ea typeface="Times New Roman" panose="02020603050405020304" pitchFamily="18" charset="0"/>
              </a:rPr>
              <a:t>Didžiausia projektui galima skirti balų suma – </a:t>
            </a:r>
            <a:r>
              <a:rPr lang="lt-LT" sz="2400" b="1" dirty="0">
                <a:effectLst/>
                <a:latin typeface="Times New Roman" panose="02020603050405020304" pitchFamily="18" charset="0"/>
                <a:ea typeface="Times New Roman" panose="02020603050405020304" pitchFamily="18" charset="0"/>
              </a:rPr>
              <a:t>100 balų</a:t>
            </a:r>
            <a:r>
              <a:rPr lang="lt-LT" sz="2400" dirty="0">
                <a:effectLst/>
                <a:latin typeface="Times New Roman" panose="02020603050405020304" pitchFamily="18" charset="0"/>
                <a:ea typeface="Times New Roman" panose="02020603050405020304" pitchFamily="18" charset="0"/>
              </a:rPr>
              <a:t>. </a:t>
            </a:r>
          </a:p>
          <a:p>
            <a:pPr algn="just"/>
            <a:r>
              <a:rPr lang="lt-LT" sz="2400" dirty="0">
                <a:effectLst/>
                <a:latin typeface="Times New Roman" panose="02020603050405020304" pitchFamily="18" charset="0"/>
                <a:ea typeface="Times New Roman" panose="02020603050405020304" pitchFamily="18" charset="0"/>
              </a:rPr>
              <a:t>Minimali balų suma – </a:t>
            </a:r>
            <a:r>
              <a:rPr lang="lt-LT" sz="2400" b="1" dirty="0">
                <a:latin typeface="Times New Roman" panose="02020603050405020304" pitchFamily="18" charset="0"/>
                <a:ea typeface="Times New Roman" panose="02020603050405020304" pitchFamily="18" charset="0"/>
              </a:rPr>
              <a:t>30</a:t>
            </a:r>
            <a:r>
              <a:rPr lang="lt-LT" sz="2400" b="1" dirty="0">
                <a:effectLst/>
                <a:latin typeface="Times New Roman" panose="02020603050405020304" pitchFamily="18" charset="0"/>
                <a:ea typeface="Times New Roman" panose="02020603050405020304" pitchFamily="18" charset="0"/>
              </a:rPr>
              <a:t> balų</a:t>
            </a:r>
            <a:r>
              <a:rPr lang="lt-LT" sz="2400" dirty="0">
                <a:effectLst/>
                <a:latin typeface="Times New Roman" panose="02020603050405020304" pitchFamily="18" charset="0"/>
                <a:ea typeface="Times New Roman" panose="02020603050405020304" pitchFamily="18" charset="0"/>
              </a:rPr>
              <a:t>. </a:t>
            </a:r>
            <a:r>
              <a:rPr lang="lt-LT" sz="2400" u="sng" dirty="0">
                <a:effectLst/>
                <a:latin typeface="Times New Roman" panose="02020603050405020304" pitchFamily="18" charset="0"/>
                <a:ea typeface="Times New Roman" panose="02020603050405020304" pitchFamily="18" charset="0"/>
              </a:rPr>
              <a:t>Projektai, kurie naudos ir kokybės vertinimo etape nesurenka nustatytos minimalios balų sumos, nėra tinkami finansuoti ir PĮP atmetami.</a:t>
            </a:r>
          </a:p>
          <a:p>
            <a:pPr algn="just"/>
            <a:r>
              <a:rPr lang="lt-LT" sz="2400" dirty="0">
                <a:effectLst/>
                <a:latin typeface="Times New Roman" panose="02020603050405020304" pitchFamily="18" charset="0"/>
                <a:ea typeface="Times New Roman" panose="02020603050405020304" pitchFamily="18" charset="0"/>
              </a:rPr>
              <a:t>Kai projektams, surinkusiems vienodą galutinį balų skaičių, nepakanka pagal kvietimą teikti PĮP skirtos finansavimo lėšų sumos, pirmenybė teikiama projektams, surinkusiems daugiau balų pagal pirmąjį nurodytą prioritetinį atrankos kriterijų. Jeigu projektai pagal šį prioritetinį atrankos kriterijų įvertinti vienodai, pirmenybė suteikiama projektams, surinkusiems daugiau balų pagal kitą iš eilės nurodytą prioritetinį atrankos kriterijų. Jeigu suteikti vienodi balai pagal visus prioritetinius atrankos kriterijus, šie projektai reitinguojami pagal PĮP pateikimo laiką.</a:t>
            </a: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2300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5"/>
            <a:ext cx="10515600" cy="777275"/>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SU PĮP PATEIKIAMI DOKUMENTAI (1)</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1142401"/>
            <a:ext cx="10915835" cy="4573200"/>
          </a:xfrm>
        </p:spPr>
        <p:txBody>
          <a:bodyPr>
            <a:noAutofit/>
          </a:bodyPr>
          <a:lstStyle/>
          <a:p>
            <a:pPr algn="just"/>
            <a:r>
              <a:rPr lang="lt-LT" sz="1600" dirty="0">
                <a:latin typeface="Times New Roman" panose="02020603050405020304" pitchFamily="18" charset="0"/>
                <a:ea typeface="Times New Roman" panose="02020603050405020304" pitchFamily="18" charset="0"/>
              </a:rPr>
              <a:t>Į</a:t>
            </a:r>
            <a:r>
              <a:rPr lang="lt-LT" sz="1600" dirty="0">
                <a:effectLst/>
                <a:latin typeface="Times New Roman" panose="02020603050405020304" pitchFamily="18" charset="0"/>
                <a:ea typeface="Times New Roman" panose="02020603050405020304" pitchFamily="18" charset="0"/>
              </a:rPr>
              <a:t>galiojimas pasirašyti projekto įgyvendinimo planą, jei jį pasirašo ne pareiškėjo įstaigos vadovas; </a:t>
            </a:r>
          </a:p>
          <a:p>
            <a:pPr algn="just"/>
            <a:r>
              <a:rPr lang="lt-LT" sz="1600" dirty="0">
                <a:latin typeface="Times New Roman" panose="02020603050405020304" pitchFamily="18" charset="0"/>
                <a:ea typeface="Times New Roman" panose="02020603050405020304" pitchFamily="18" charset="0"/>
              </a:rPr>
              <a:t>U</a:t>
            </a:r>
            <a:r>
              <a:rPr lang="lt-LT" sz="1600" dirty="0">
                <a:effectLst/>
                <a:latin typeface="Times New Roman" panose="02020603050405020304" pitchFamily="18" charset="0"/>
                <a:ea typeface="Times New Roman" panose="02020603050405020304" pitchFamily="18" charset="0"/>
              </a:rPr>
              <a:t>žpildyta nevyriausybinės organizacijos deklaracija;</a:t>
            </a:r>
          </a:p>
          <a:p>
            <a:pPr algn="just"/>
            <a:r>
              <a:rPr lang="lt-LT" sz="1600" dirty="0">
                <a:effectLst/>
                <a:latin typeface="Times New Roman" panose="02020603050405020304" pitchFamily="18" charset="0"/>
                <a:ea typeface="Times New Roman" panose="02020603050405020304" pitchFamily="18" charset="0"/>
              </a:rPr>
              <a:t>Pasirašyta (-</a:t>
            </a:r>
            <a:r>
              <a:rPr lang="lt-LT" sz="1600" dirty="0" err="1">
                <a:effectLst/>
                <a:latin typeface="Times New Roman" panose="02020603050405020304" pitchFamily="18" charset="0"/>
                <a:ea typeface="Times New Roman" panose="02020603050405020304" pitchFamily="18" charset="0"/>
              </a:rPr>
              <a:t>os</a:t>
            </a:r>
            <a:r>
              <a:rPr lang="lt-LT" sz="1600" dirty="0">
                <a:effectLst/>
                <a:latin typeface="Times New Roman" panose="02020603050405020304" pitchFamily="18" charset="0"/>
                <a:ea typeface="Times New Roman" panose="02020603050405020304" pitchFamily="18" charset="0"/>
              </a:rPr>
              <a:t>) partnerio (-</a:t>
            </a:r>
            <a:r>
              <a:rPr lang="lt-LT" sz="1600" dirty="0" err="1">
                <a:effectLst/>
                <a:latin typeface="Times New Roman" panose="02020603050405020304" pitchFamily="18" charset="0"/>
                <a:ea typeface="Times New Roman" panose="02020603050405020304" pitchFamily="18" charset="0"/>
              </a:rPr>
              <a:t>ių</a:t>
            </a:r>
            <a:r>
              <a:rPr lang="lt-LT" sz="1600" dirty="0">
                <a:effectLst/>
                <a:latin typeface="Times New Roman" panose="02020603050405020304" pitchFamily="18" charset="0"/>
                <a:ea typeface="Times New Roman" panose="02020603050405020304" pitchFamily="18" charset="0"/>
              </a:rPr>
              <a:t>) deklaracija (-</a:t>
            </a:r>
            <a:r>
              <a:rPr lang="lt-LT" sz="1600" dirty="0" err="1">
                <a:effectLst/>
                <a:latin typeface="Times New Roman" panose="02020603050405020304" pitchFamily="18" charset="0"/>
                <a:ea typeface="Times New Roman" panose="02020603050405020304" pitchFamily="18" charset="0"/>
              </a:rPr>
              <a:t>os</a:t>
            </a:r>
            <a:r>
              <a:rPr lang="lt-LT" sz="1600" dirty="0">
                <a:effectLst/>
                <a:latin typeface="Times New Roman" panose="02020603050405020304" pitchFamily="18" charset="0"/>
                <a:ea typeface="Times New Roman" panose="02020603050405020304" pitchFamily="18" charset="0"/>
              </a:rPr>
              <a:t>) (jei dalyvauja partneris);</a:t>
            </a:r>
          </a:p>
          <a:p>
            <a:pPr algn="just"/>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rojekto biudžeto paskirstymas pagal pareiškėją ir partnerį (jei dalyvauja partneris);</a:t>
            </a:r>
          </a:p>
          <a:p>
            <a:pPr algn="just"/>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areiškėjo ir partnerio (-</a:t>
            </a:r>
            <a:r>
              <a:rPr lang="lt-LT" sz="1600" dirty="0" err="1">
                <a:effectLst/>
                <a:latin typeface="Times New Roman" panose="02020603050405020304" pitchFamily="18" charset="0"/>
                <a:ea typeface="Times New Roman" panose="02020603050405020304" pitchFamily="18" charset="0"/>
              </a:rPr>
              <a:t>ių</a:t>
            </a:r>
            <a:r>
              <a:rPr lang="lt-LT" sz="1600" dirty="0">
                <a:effectLst/>
                <a:latin typeface="Times New Roman" panose="02020603050405020304" pitchFamily="18" charset="0"/>
                <a:ea typeface="Times New Roman" panose="02020603050405020304" pitchFamily="18" charset="0"/>
              </a:rPr>
              <a:t>) sudaryta jungtinės veiklos sutartis (jei dalyvauja partneris);</a:t>
            </a:r>
          </a:p>
          <a:p>
            <a:pPr algn="just"/>
            <a:r>
              <a:rPr lang="lt-LT" sz="1600" dirty="0">
                <a:latin typeface="Times New Roman" panose="02020603050405020304" pitchFamily="18" charset="0"/>
                <a:ea typeface="Times New Roman" panose="02020603050405020304" pitchFamily="18" charset="0"/>
              </a:rPr>
              <a:t>D</a:t>
            </a:r>
            <a:r>
              <a:rPr lang="lt-LT" sz="1600" dirty="0">
                <a:effectLst/>
                <a:latin typeface="Times New Roman" panose="02020603050405020304" pitchFamily="18" charset="0"/>
                <a:ea typeface="Times New Roman" panose="02020603050405020304" pitchFamily="18" charset="0"/>
              </a:rPr>
              <a:t>okumentas (-</a:t>
            </a:r>
            <a:r>
              <a:rPr lang="lt-LT" sz="1600" dirty="0">
                <a:latin typeface="Times New Roman" panose="02020603050405020304" pitchFamily="18" charset="0"/>
                <a:ea typeface="Times New Roman" panose="02020603050405020304" pitchFamily="18" charset="0"/>
              </a:rPr>
              <a:t>ai</a:t>
            </a:r>
            <a:r>
              <a:rPr lang="lt-LT" sz="1600" dirty="0">
                <a:effectLst/>
                <a:latin typeface="Times New Roman" panose="02020603050405020304" pitchFamily="18" charset="0"/>
                <a:ea typeface="Times New Roman" panose="02020603050405020304" pitchFamily="18" charset="0"/>
              </a:rPr>
              <a:t>), patvirtinantys / įrodantys pareiškėjo ir (ar) partnerio galimybes prisidėti prie projekto finansavimo nuosavomis </a:t>
            </a:r>
            <a:r>
              <a:rPr lang="lt-LT" sz="1600" dirty="0">
                <a:latin typeface="Times New Roman" panose="02020603050405020304" pitchFamily="18" charset="0"/>
                <a:ea typeface="Times New Roman" panose="02020603050405020304" pitchFamily="18" charset="0"/>
              </a:rPr>
              <a:t>lėšomis;</a:t>
            </a:r>
          </a:p>
          <a:p>
            <a:pPr algn="just"/>
            <a:r>
              <a:rPr lang="lt-LT" sz="1600" dirty="0">
                <a:effectLst/>
                <a:latin typeface="Times New Roman" panose="02020603050405020304" pitchFamily="18" charset="0"/>
                <a:ea typeface="Times New Roman" panose="02020603050405020304" pitchFamily="18" charset="0"/>
              </a:rPr>
              <a:t>Jei numatomos remonto darbų išlaidos, dokumentai, patvirtinantys disponavimą turimomis patalpomis (nuosavybės ar kiti disponavimą patalpomis įrodantys dokumentai (patikėjimo, panaudos, nuomos sutartys), patalpų savininko sutikimai dėl patalpų remonto (jei kitaip nenustatyta patikėjimo/panaudos/nuomos sutartyje, patalpų brėžiniai ir kt.) (</a:t>
            </a:r>
            <a:r>
              <a:rPr lang="lt-LT" sz="1600" i="1" dirty="0">
                <a:effectLst/>
                <a:latin typeface="Times New Roman" panose="02020603050405020304" pitchFamily="18" charset="0"/>
                <a:ea typeface="Times New Roman" panose="02020603050405020304" pitchFamily="18" charset="0"/>
              </a:rPr>
              <a:t>Pastaba:</a:t>
            </a:r>
            <a:r>
              <a:rPr lang="lt-LT" sz="1600" dirty="0">
                <a:effectLst/>
                <a:latin typeface="Times New Roman" panose="02020603050405020304" pitchFamily="18" charset="0"/>
                <a:ea typeface="Times New Roman" panose="02020603050405020304" pitchFamily="18" charset="0"/>
              </a:rPr>
              <a:t> </a:t>
            </a:r>
            <a:r>
              <a:rPr lang="lt-LT" sz="1600" i="1" dirty="0">
                <a:effectLst/>
                <a:latin typeface="Times New Roman" panose="02020603050405020304" pitchFamily="18" charset="0"/>
                <a:ea typeface="Times New Roman" panose="02020603050405020304" pitchFamily="18" charset="0"/>
              </a:rPr>
              <a:t>kiti disponavimą patalpomis įrodantys dokumentai turi galioti ne trumpiau kaip 5 metus nuo projekto veiklų įgyvendinimo pabaigos ir disponavimo faktas turi būti užregistruotas VĮ Registrų centras registre</a:t>
            </a:r>
            <a:r>
              <a:rPr lang="lt-LT" sz="1600" dirty="0">
                <a:effectLst/>
                <a:latin typeface="Times New Roman" panose="02020603050405020304" pitchFamily="18" charset="0"/>
                <a:ea typeface="Times New Roman" panose="02020603050405020304" pitchFamily="18" charset="0"/>
              </a:rPr>
              <a:t>);</a:t>
            </a:r>
          </a:p>
          <a:p>
            <a:pPr algn="just"/>
            <a:r>
              <a:rPr lang="lt-LT" sz="1600" dirty="0">
                <a:effectLst/>
                <a:latin typeface="Times New Roman" panose="02020603050405020304" pitchFamily="18" charset="0"/>
                <a:ea typeface="Times New Roman" panose="02020603050405020304" pitchFamily="18" charset="0"/>
              </a:rPr>
              <a:t>Pasirašyta Pareiškėjo (partnerio) įsipareigojimo dėl projekto atitikties reikšmingos žalos nedarymo horizontaliajam principui vertinimo reikalavimų apraše nustatytiems reikalavimams deklaracija;</a:t>
            </a:r>
          </a:p>
          <a:p>
            <a:pPr algn="just"/>
            <a:endParaRPr lang="lt-LT" sz="2400" dirty="0">
              <a:latin typeface="Times New Roman" panose="02020603050405020304" pitchFamily="18" charset="0"/>
              <a:ea typeface="Times New Roman" panose="02020603050405020304" pitchFamily="18" charset="0"/>
            </a:endParaRPr>
          </a:p>
          <a:p>
            <a:pPr algn="just"/>
            <a:endParaRPr lang="lt-LT" sz="2400" dirty="0">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6232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692150"/>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SU PĮP PATEIKIAMI DOKUMENTAI (2)</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900114"/>
            <a:ext cx="10915835" cy="4714876"/>
          </a:xfrm>
        </p:spPr>
        <p:txBody>
          <a:bodyPr>
            <a:noAutofit/>
          </a:bodyPr>
          <a:lstStyle/>
          <a:p>
            <a:pPr marL="13970" marR="111760" algn="just">
              <a:spcAft>
                <a:spcPts val="0"/>
              </a:spcAft>
              <a:tabLst>
                <a:tab pos="378460" algn="l"/>
              </a:tabLst>
            </a:pPr>
            <a:r>
              <a:rPr lang="lt-LT" sz="1400" dirty="0">
                <a:effectLst/>
                <a:latin typeface="Times New Roman" panose="02020603050405020304" pitchFamily="18" charset="0"/>
                <a:ea typeface="Times New Roman" panose="02020603050405020304" pitchFamily="18" charset="0"/>
              </a:rPr>
              <a:t>PĮP suplanuotas išlaidas pagrindžiantys dokumentai:</a:t>
            </a:r>
          </a:p>
          <a:p>
            <a:pPr marL="0" marR="111760" indent="0" algn="just">
              <a:spcAft>
                <a:spcPts val="0"/>
              </a:spcAft>
              <a:buNone/>
              <a:tabLst>
                <a:tab pos="378460" algn="l"/>
              </a:tabLst>
            </a:pPr>
            <a:r>
              <a:rPr lang="lt-LT" sz="1400" dirty="0">
                <a:effectLst/>
                <a:latin typeface="Times New Roman" panose="02020603050405020304" pitchFamily="18" charset="0"/>
                <a:ea typeface="Times New Roman" panose="02020603050405020304" pitchFamily="18" charset="0"/>
              </a:rPr>
              <a:t>1) PĮP suplanuotų darbų, prekių, paslaugų išlaidų pagrįstumą patvirtinantys dokumentai (pvz., sudarytos sutartys, komerciniai pasiūlymai, nuorodos į rinkoje esančias kainas, išlaidų skaičiavimai); </a:t>
            </a:r>
          </a:p>
          <a:p>
            <a:pPr marL="0" marR="111760" indent="0" algn="just">
              <a:spcAft>
                <a:spcPts val="0"/>
              </a:spcAft>
              <a:buNone/>
              <a:tabLst>
                <a:tab pos="378460" algn="l"/>
              </a:tabLst>
            </a:pPr>
            <a:r>
              <a:rPr lang="lt-LT" sz="1400" dirty="0">
                <a:effectLst/>
                <a:latin typeface="Times New Roman" panose="02020603050405020304" pitchFamily="18" charset="0"/>
                <a:ea typeface="Times New Roman" panose="02020603050405020304" pitchFamily="18" charset="0"/>
              </a:rPr>
              <a:t>2) PĮP suplanuoto darbo užmokesčio išlaidų pagrįstumą patvirtinantys dokumentai (veiklų sąrašas su projektą vykdančių asmenų darbo valandomis, įkainiu (valandiniu arba mėnesiniu), jo pagrindimas). Nustatant išlaidas projektą vykdantiems asmenims, kurie yra projekto vykdytojo darbuotojai ar planuojami įdarbinti nauji darbuotojai, būtina remtis dabartiniu tos institucijos esamų, ar analogiškas pareigas einančių darbuotojų darbo užmokesčiu. Turi būti pateikti įkainį pagrindžiantys dokumentai (pareigybės nuasmenintos darbo sutartys, 3–12 mėnesių nuasmenintas priskaitymo–apmokėjimo žiniaraštis, įrodantis darbo užmokesčio paskyrimą ir išmokėjimą ar pan.). Valstybės tarnautojų, biudžetinių įstaigų darbuotojų darbo užmokesčio valandinis įkainis turi būti apskaičiuotas vadovaujantis nacionaliniais teisės aktais, reglamentuojančiais tokių darbuotojų darbo užmokesčio apskaičiavimą;</a:t>
            </a:r>
          </a:p>
          <a:p>
            <a:pPr marL="0" marR="111760" indent="0" algn="just">
              <a:spcAft>
                <a:spcPts val="0"/>
              </a:spcAft>
              <a:buNone/>
              <a:tabLst>
                <a:tab pos="378460" algn="l"/>
              </a:tabLst>
            </a:pPr>
            <a:r>
              <a:rPr lang="lt-LT" sz="1400" dirty="0">
                <a:effectLst/>
                <a:latin typeface="Times New Roman" panose="02020603050405020304" pitchFamily="18" charset="0"/>
                <a:ea typeface="Times New Roman" panose="02020603050405020304" pitchFamily="18" charset="0"/>
              </a:rPr>
              <a:t>3) Užpildyta Pažyma darbo užmokesčio vertinimui.</a:t>
            </a:r>
          </a:p>
          <a:p>
            <a:pPr marL="13970" marR="111760" algn="just">
              <a:tabLst>
                <a:tab pos="378460" algn="l"/>
              </a:tabLst>
            </a:pPr>
            <a:r>
              <a:rPr lang="lt-LT" sz="1400" dirty="0">
                <a:effectLst/>
                <a:latin typeface="Times New Roman" panose="02020603050405020304" pitchFamily="18" charset="0"/>
                <a:ea typeface="Times New Roman" panose="02020603050405020304" pitchFamily="18" charset="0"/>
              </a:rPr>
              <a:t>Atitikimą prioritetiniams kriterijams įrodantys dokumentai:</a:t>
            </a:r>
          </a:p>
          <a:p>
            <a:pPr marL="13970" marR="111760" algn="just">
              <a:spcAft>
                <a:spcPts val="0"/>
              </a:spcAft>
              <a:tabLst>
                <a:tab pos="378460" algn="l"/>
              </a:tabLst>
            </a:pPr>
            <a:r>
              <a:rPr lang="lt-LT" sz="1400" dirty="0">
                <a:effectLst/>
                <a:latin typeface="Times New Roman" panose="02020603050405020304" pitchFamily="18" charset="0"/>
                <a:ea typeface="Times New Roman" panose="02020603050405020304" pitchFamily="18" charset="0"/>
              </a:rPr>
              <a:t>pareiškėjo ar partnerio (-</a:t>
            </a:r>
            <a:r>
              <a:rPr lang="lt-LT" sz="1400" dirty="0" err="1">
                <a:effectLst/>
                <a:latin typeface="Times New Roman" panose="02020603050405020304" pitchFamily="18" charset="0"/>
                <a:ea typeface="Times New Roman" panose="02020603050405020304" pitchFamily="18" charset="0"/>
              </a:rPr>
              <a:t>ių</a:t>
            </a:r>
            <a:r>
              <a:rPr lang="lt-LT" sz="1400" dirty="0">
                <a:effectLst/>
                <a:latin typeface="Times New Roman" panose="02020603050405020304" pitchFamily="18" charset="0"/>
                <a:ea typeface="Times New Roman" panose="02020603050405020304" pitchFamily="18" charset="0"/>
              </a:rPr>
              <a:t>) statusą (NVO ir/ar socialinio partnerio) įrodantys dokumentai (kompiuterio ekrano nuotraukos, VĮ Registrų centras išrašas ar kiti lygiaverčiai dokumentai);</a:t>
            </a:r>
          </a:p>
          <a:p>
            <a:pPr marR="111760" algn="just"/>
            <a:r>
              <a:rPr lang="lt-LT" sz="1400" dirty="0">
                <a:effectLst/>
                <a:latin typeface="Times New Roman" panose="02020603050405020304" pitchFamily="18" charset="0"/>
                <a:ea typeface="Times New Roman" panose="02020603050405020304" pitchFamily="18" charset="0"/>
              </a:rPr>
              <a:t>dokumentai, įrodantys projekto dalyvių priklausymą tikslinei grupei, jei tikslinė grupė PĮP teikimo momentu yra sukomplektuota. Jei nurodyta tikslinė grupė PĮP teikimo momentu nesukomplektuota, dokumentus, įrodančius dalyvių priklausymą nurodytai tikslinei grupei, pareiškėjas pateikia projekto įgyvendinimo metu. </a:t>
            </a:r>
          </a:p>
          <a:p>
            <a:r>
              <a:rPr lang="lt-LT" sz="1400" dirty="0">
                <a:effectLst/>
                <a:latin typeface="Times New Roman" panose="02020603050405020304" pitchFamily="18" charset="0"/>
                <a:ea typeface="Times New Roman" panose="02020603050405020304" pitchFamily="18" charset="0"/>
              </a:rPr>
              <a:t>pasirašytos sutartys/preliminarios sutartys/ketinimų protokolai sudaryti su projekto savanoriais dėl savanoriškos veiklos projekte, jei savanoriai bus pasitelkiami.</a:t>
            </a:r>
          </a:p>
          <a:p>
            <a:pPr algn="just"/>
            <a:endParaRPr lang="lt-LT" sz="14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97910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692150"/>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SU PĮP PATEIKIAMI DOKUMENTAI (3)</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1" y="1057276"/>
            <a:ext cx="10763250" cy="4557713"/>
          </a:xfrm>
        </p:spPr>
        <p:txBody>
          <a:bodyPr>
            <a:noAutofit/>
          </a:bodyPr>
          <a:lstStyle/>
          <a:p>
            <a:pPr algn="just"/>
            <a:endParaRPr lang="lt-LT" sz="1400" dirty="0">
              <a:effectLst/>
              <a:latin typeface="Times New Roman" panose="02020603050405020304" pitchFamily="18" charset="0"/>
              <a:ea typeface="Times New Roman" panose="02020603050405020304" pitchFamily="18" charset="0"/>
            </a:endParaRPr>
          </a:p>
          <a:p>
            <a:pPr marL="0" indent="0" algn="just">
              <a:buNone/>
            </a:pPr>
            <a:r>
              <a:rPr lang="lt-LT" b="1" dirty="0">
                <a:latin typeface="Times New Roman" panose="02020603050405020304" pitchFamily="18" charset="0"/>
                <a:cs typeface="Times New Roman" panose="02020603050405020304" pitchFamily="18" charset="0"/>
              </a:rPr>
              <a:t>Dėmesio</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pPr marL="0" indent="0" algn="just">
              <a:buNone/>
            </a:pPr>
            <a:r>
              <a:rPr lang="lt-LT" dirty="0">
                <a:effectLst/>
                <a:latin typeface="Times New Roman" panose="02020603050405020304" pitchFamily="18" charset="0"/>
                <a:ea typeface="Times New Roman" panose="02020603050405020304" pitchFamily="18" charset="0"/>
              </a:rPr>
              <a:t>Jei pateikiamos internetinės </a:t>
            </a:r>
            <a:r>
              <a:rPr lang="lt-LT" sz="2800" dirty="0">
                <a:effectLst/>
                <a:latin typeface="Times New Roman" panose="02020603050405020304" pitchFamily="18" charset="0"/>
                <a:ea typeface="Times New Roman" panose="02020603050405020304" pitchFamily="18" charset="0"/>
              </a:rPr>
              <a:t>nuorodos pvz.: į rinkoje esančias kainas, į kitą informaciją, kartu su PĮP privaloma pateikti ir ekranvaizdžio nuotraukas. Praktika rodo, kad kainos internetiniuose puslapiuose nuolat kinta ir PĮP vertinimo metu jos gali būti kitokios, nei nurodytos PĮP dokumentuose. Tokiu atveju pareiškėjams reikės taisyti PĮP, iš naujo perskaičiuojant projekto biud</a:t>
            </a:r>
            <a:r>
              <a:rPr lang="lt-LT" dirty="0">
                <a:latin typeface="Times New Roman" panose="02020603050405020304" pitchFamily="18" charset="0"/>
                <a:ea typeface="Times New Roman" panose="02020603050405020304" pitchFamily="18" charset="0"/>
              </a:rPr>
              <a:t>ž</a:t>
            </a:r>
            <a:r>
              <a:rPr lang="lt-LT" sz="2800" dirty="0">
                <a:effectLst/>
                <a:latin typeface="Times New Roman" panose="02020603050405020304" pitchFamily="18" charset="0"/>
                <a:ea typeface="Times New Roman" panose="02020603050405020304" pitchFamily="18" charset="0"/>
              </a:rPr>
              <a:t>etą.</a:t>
            </a:r>
            <a:endParaRPr lang="lt-LT" dirty="0">
              <a:effectLst/>
              <a:latin typeface="Times New Roman" panose="02020603050405020304" pitchFamily="18" charset="0"/>
              <a:ea typeface="Times New Roman" panose="02020603050405020304" pitchFamily="18" charset="0"/>
            </a:endParaRPr>
          </a:p>
          <a:p>
            <a:pPr algn="just"/>
            <a:endParaRPr lang="lt-LT" dirty="0">
              <a:effectLst/>
              <a:latin typeface="Times New Roman" panose="02020603050405020304" pitchFamily="18" charset="0"/>
              <a:ea typeface="Times New Roman" panose="02020603050405020304" pitchFamily="18" charset="0"/>
            </a:endParaRPr>
          </a:p>
          <a:p>
            <a:endParaRPr lang="lt-LT" dirty="0">
              <a:latin typeface="Times New Roman" panose="02020603050405020304" pitchFamily="18" charset="0"/>
              <a:ea typeface="Times New Roman" panose="02020603050405020304" pitchFamily="18" charset="0"/>
            </a:endParaRPr>
          </a:p>
          <a:p>
            <a:endParaRPr lang="lt-LT"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787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(1)</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lnSpcReduction="10000"/>
          </a:bodyPr>
          <a:lstStyle/>
          <a:p>
            <a:pPr marL="0" indent="0">
              <a:buNone/>
            </a:pPr>
            <a:r>
              <a:rPr lang="lt-LT" sz="2000" b="1" dirty="0">
                <a:effectLst/>
                <a:latin typeface="Times New Roman" panose="02020603050405020304" pitchFamily="18" charset="0"/>
                <a:ea typeface="Times New Roman" panose="02020603050405020304" pitchFamily="18" charset="0"/>
              </a:rPr>
              <a:t>Nekilnojamasis turtas, statybos darbai:</a:t>
            </a:r>
          </a:p>
          <a:p>
            <a:pPr algn="just"/>
            <a:r>
              <a:rPr lang="lt-LT" sz="2000" dirty="0">
                <a:effectLst/>
                <a:latin typeface="Times New Roman" panose="02020603050405020304" pitchFamily="18" charset="0"/>
                <a:ea typeface="Times New Roman" panose="02020603050405020304" pitchFamily="18" charset="0"/>
              </a:rPr>
              <a:t>Projekto veikloms vykdyti reikalingas projekto vykdytojo ir (ar) partnerio (-</a:t>
            </a:r>
            <a:r>
              <a:rPr lang="lt-LT" sz="2000" dirty="0" err="1">
                <a:effectLst/>
                <a:latin typeface="Times New Roman" panose="02020603050405020304" pitchFamily="18" charset="0"/>
                <a:ea typeface="Times New Roman" panose="02020603050405020304" pitchFamily="18" charset="0"/>
              </a:rPr>
              <a:t>ių</a:t>
            </a:r>
            <a:r>
              <a:rPr lang="lt-LT" sz="2000" dirty="0">
                <a:effectLst/>
                <a:latin typeface="Times New Roman" panose="02020603050405020304" pitchFamily="18" charset="0"/>
                <a:ea typeface="Times New Roman" panose="02020603050405020304" pitchFamily="18" charset="0"/>
              </a:rPr>
              <a:t>) valdomas nekilnojamasis turtas, kuris gali būti numatomas kaip projekto vykdytojo nuosavas nepiniginis įnašas (su tam tikromis sąlygomis) ir šio nurodyto nekilnojamojo turto nepriklausomo turto vertintojo nekilnojamojo turto rinkos vertės ataskaitos parengimo išlaidos.</a:t>
            </a:r>
          </a:p>
          <a:p>
            <a:pPr algn="just">
              <a:spcBef>
                <a:spcPts val="600"/>
              </a:spcBef>
            </a:pPr>
            <a:r>
              <a:rPr lang="lt-LT" sz="2000" dirty="0">
                <a:effectLst/>
                <a:latin typeface="Times New Roman" panose="02020603050405020304" pitchFamily="18" charset="0"/>
                <a:ea typeface="Times New Roman" panose="02020603050405020304" pitchFamily="18" charset="0"/>
              </a:rPr>
              <a:t>Patalpų paprastojo remonto darbų išlaidos, kai tenkinamos visos šios sąlygos:</a:t>
            </a:r>
          </a:p>
          <a:p>
            <a:pPr marL="0" indent="0" algn="just">
              <a:buNone/>
              <a:tabLst>
                <a:tab pos="586105" algn="l"/>
              </a:tabLst>
            </a:pPr>
            <a:r>
              <a:rPr lang="lt-LT" sz="2000" dirty="0">
                <a:effectLst/>
                <a:latin typeface="Times New Roman" panose="02020603050405020304" pitchFamily="18" charset="0"/>
                <a:ea typeface="Times New Roman" panose="02020603050405020304" pitchFamily="18" charset="0"/>
              </a:rPr>
              <a:t>- išlaidos yra reikalingos vykdyti projekto veiklas;</a:t>
            </a:r>
          </a:p>
          <a:p>
            <a:pPr marL="0" indent="0" algn="just">
              <a:buNone/>
              <a:tabLst>
                <a:tab pos="586105" algn="l"/>
              </a:tabLst>
            </a:pPr>
            <a:r>
              <a:rPr lang="lt-LT" sz="2000" dirty="0">
                <a:effectLst/>
                <a:latin typeface="Times New Roman" panose="02020603050405020304" pitchFamily="18" charset="0"/>
                <a:ea typeface="Times New Roman" panose="02020603050405020304" pitchFamily="18" charset="0"/>
              </a:rPr>
              <a:t>- nekilnojamąjį turtą (patalpas) projekto vykdytojas ar partneris valdo nuosavybės, patikėjimo, panaudos, nuomos teise ir tokia teisė yra užtikrinta ne trumpiau, nei 5 metus po projekto veiklų pabaigos;</a:t>
            </a:r>
          </a:p>
          <a:p>
            <a:pPr marL="0" indent="0" algn="just">
              <a:buNone/>
              <a:tabLst>
                <a:tab pos="586105" algn="l"/>
              </a:tabLst>
            </a:pPr>
            <a:r>
              <a:rPr lang="lt-LT" sz="2000" dirty="0">
                <a:effectLst/>
                <a:latin typeface="Times New Roman" panose="02020603050405020304" pitchFamily="18" charset="0"/>
                <a:ea typeface="Times New Roman" panose="02020603050405020304" pitchFamily="18" charset="0"/>
              </a:rPr>
              <a:t>- projekto veiklas (ar jų dalį) įgyvendina pats projekto vykdytojas ir (ar) partneris.</a:t>
            </a:r>
          </a:p>
          <a:p>
            <a:pPr algn="just"/>
            <a:endParaRPr lang="lt-LT" sz="2000" dirty="0">
              <a:effectLst/>
              <a:latin typeface="Times New Roman" panose="02020603050405020304" pitchFamily="18" charset="0"/>
              <a:ea typeface="Times New Roman" panose="02020603050405020304" pitchFamily="18" charset="0"/>
            </a:endParaRPr>
          </a:p>
          <a:p>
            <a:pPr marL="0" indent="0" algn="just">
              <a:buNone/>
            </a:pPr>
            <a:r>
              <a:rPr lang="lt-LT" sz="2000" i="1" dirty="0">
                <a:effectLst/>
                <a:latin typeface="Times New Roman" panose="02020603050405020304" pitchFamily="18" charset="0"/>
                <a:ea typeface="Times New Roman" panose="02020603050405020304" pitchFamily="18" charset="0"/>
              </a:rPr>
              <a:t>Pastaba: Visų šios kategorijos išlaidų suma gali sudaryti ne daugiau kaip 15 proc. visų projekto tinkamų finansuoti išlaidų</a:t>
            </a:r>
          </a:p>
          <a:p>
            <a:endParaRPr lang="lt-LT" dirty="0"/>
          </a:p>
        </p:txBody>
      </p:sp>
    </p:spTree>
    <p:extLst>
      <p:ext uri="{BB962C8B-B14F-4D97-AF65-F5344CB8AC3E}">
        <p14:creationId xmlns:p14="http://schemas.microsoft.com/office/powerpoint/2010/main" val="2045871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(2)</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lstStyle/>
          <a:p>
            <a:pPr marL="0" indent="0">
              <a:buNone/>
            </a:pPr>
            <a:r>
              <a:rPr lang="lt-LT" sz="2400" b="1" dirty="0">
                <a:effectLst/>
                <a:latin typeface="Times New Roman" panose="02020603050405020304" pitchFamily="18" charset="0"/>
                <a:ea typeface="Times New Roman" panose="02020603050405020304" pitchFamily="18" charset="0"/>
              </a:rPr>
              <a:t>Įranga, įrenginiai ir kitas turtas:</a:t>
            </a:r>
          </a:p>
          <a:p>
            <a:pPr algn="just"/>
            <a:r>
              <a:rPr lang="lt-LT" sz="2400" dirty="0">
                <a:effectLst/>
                <a:latin typeface="Times New Roman" panose="02020603050405020304" pitchFamily="18" charset="0"/>
                <a:ea typeface="Times New Roman" panose="02020603050405020304" pitchFamily="18" charset="0"/>
              </a:rPr>
              <a:t>Projekto veikloms vykdyti reikalingų baldų, kompiuterinės technikos, programinės įrangos ir kitos įrangos, įrenginių ir kito ilgalaikio turto įsigijimo išlaidos (įskaitant jų transportavimo, projektavimo, sumontavimo, vietos (aikštelės) paruošimo, instaliavimo, paruošimo naudoti, išbandymo, apmokymo naudotis, saugos instruktažo, techninės priežiūros ir susijusias išlaidas), su šių veiklų vykdymu susijęs darbo užmokestis bei komandiruočių išlaidos. </a:t>
            </a:r>
          </a:p>
          <a:p>
            <a:pPr marL="0" indent="0" algn="just">
              <a:spcBef>
                <a:spcPts val="600"/>
              </a:spcBef>
              <a:buNone/>
            </a:pPr>
            <a:r>
              <a:rPr lang="lt-LT" sz="2400" i="1" dirty="0">
                <a:effectLst/>
                <a:latin typeface="Times New Roman" panose="02020603050405020304" pitchFamily="18" charset="0"/>
                <a:ea typeface="Times New Roman" panose="02020603050405020304" pitchFamily="18" charset="0"/>
              </a:rPr>
              <a:t>Pastaba: Šios išlaidos yra tinkamos, kai projekto veiklas (ar jų dalį), kurioms vykdyti įsigyjama nurodyta įranga, įgyvendina pats projekto vykdytojas ir (ar) partneris. Šio tipo išlaidos gali sudaryti ne daugiau kaip 30 proc. visų tinkamų finansuoti projekto išlaidų </a:t>
            </a:r>
          </a:p>
          <a:p>
            <a:pPr algn="just">
              <a:spcBef>
                <a:spcPts val="600"/>
              </a:spcBef>
            </a:pPr>
            <a:endParaRPr lang="lt-LT" sz="1800" dirty="0">
              <a:effectLst/>
              <a:latin typeface="Times New Roman" panose="02020603050405020304" pitchFamily="18" charset="0"/>
              <a:ea typeface="Times New Roman" panose="02020603050405020304" pitchFamily="18" charset="0"/>
            </a:endParaRPr>
          </a:p>
          <a:p>
            <a:endParaRPr lang="lt-LT" dirty="0"/>
          </a:p>
        </p:txBody>
      </p:sp>
    </p:spTree>
    <p:extLst>
      <p:ext uri="{BB962C8B-B14F-4D97-AF65-F5344CB8AC3E}">
        <p14:creationId xmlns:p14="http://schemas.microsoft.com/office/powerpoint/2010/main" val="4042006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(3)</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a:bodyPr>
          <a:lstStyle/>
          <a:p>
            <a:pPr marL="0" indent="0">
              <a:buNone/>
            </a:pPr>
            <a:r>
              <a:rPr lang="lt-LT" b="1" dirty="0">
                <a:latin typeface="Times New Roman" panose="02020603050405020304" pitchFamily="18" charset="0"/>
                <a:cs typeface="Times New Roman" panose="02020603050405020304" pitchFamily="18" charset="0"/>
              </a:rPr>
              <a:t>Projekto vykdymas:</a:t>
            </a:r>
          </a:p>
          <a:p>
            <a:pPr algn="just"/>
            <a:r>
              <a:rPr lang="lt-LT" sz="2000" dirty="0">
                <a:effectLst/>
                <a:latin typeface="Times New Roman" panose="02020603050405020304" pitchFamily="18" charset="0"/>
                <a:ea typeface="Times New Roman" panose="02020603050405020304" pitchFamily="18" charset="0"/>
              </a:rPr>
              <a:t>Projekto veiklas vykdančių projekto vykdytojo ir partnerio organizacijų darbuotojų darbo užmokesčio išlaidos;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savanoriška veikla</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reikalingo nekilnojamojo turto nuomos išlaidos (su tam tikromis sąlygomis);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transporto priemonių nuomos ir eksploatavimo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baldų, įrangos, įrenginių, įrankių, kompiuterinės technikos, programinės įrangos nuomos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vykdytojui ar partneriui nuosavybės teise priklausančio ilgalaikio turto (baldų, įrangos, įrenginių, įrankių, kompiuterinės technikos), kuris naudojamas projekto veikloms vykdyti, nusidėvėjimo išlaidos</a:t>
            </a:r>
            <a:r>
              <a:rPr lang="lt-LT" sz="2000" dirty="0">
                <a:latin typeface="Times New Roman" panose="02020603050405020304" pitchFamily="18" charset="0"/>
                <a:ea typeface="Times New Roman" panose="02020603050405020304" pitchFamily="18" charset="0"/>
              </a:rPr>
              <a:t>, </a:t>
            </a:r>
            <a:r>
              <a:rPr lang="lt-LT" sz="2000" dirty="0">
                <a:effectLst/>
                <a:latin typeface="Times New Roman" panose="02020603050405020304" pitchFamily="18" charset="0"/>
                <a:ea typeface="Times New Roman" panose="02020603050405020304" pitchFamily="18" charset="0"/>
              </a:rPr>
              <a:t>jei turtas yra įsigytas nuosavomis lėšomis</a:t>
            </a:r>
            <a:r>
              <a:rPr lang="lt-LT" sz="2000" dirty="0">
                <a:latin typeface="Times New Roman" panose="02020603050405020304" pitchFamily="18" charset="0"/>
                <a:ea typeface="Times New Roman" panose="02020603050405020304" pitchFamily="18" charset="0"/>
              </a:rPr>
              <a:t>;</a:t>
            </a:r>
          </a:p>
          <a:p>
            <a:endParaRPr lang="lt-LT" dirty="0"/>
          </a:p>
        </p:txBody>
      </p:sp>
    </p:spTree>
    <p:extLst>
      <p:ext uri="{BB962C8B-B14F-4D97-AF65-F5344CB8AC3E}">
        <p14:creationId xmlns:p14="http://schemas.microsoft.com/office/powerpoint/2010/main" val="105194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(4)</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928688"/>
            <a:ext cx="10806113" cy="4786912"/>
          </a:xfrm>
        </p:spPr>
        <p:txBody>
          <a:bodyPr>
            <a:normAutofit/>
          </a:bodyPr>
          <a:lstStyle/>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rojektą vykdančiam personalui (t. y. projekto tiesiogines veiklas vykdantiems fiziniams asmenims, su projekto vykdytoju ar partneriu susijusiems darbo santykiais, jų esmę atitinkančiais santykiais arba dirbančiais pagal paslaugų (civilines), įskaitant autorines, sutartis ar savanoriškos veiklos sutartis) projekto veikloms, atitinkančioms Aprašo 2.1.1.1-2.1.1.2 papunkčiuose nurodytas veiklas, vykdyti, taip pat dalyvaujantiems projekto veiklų dalyviams reikalingų specialių drabužių ir individualios saugos priemonių įsigijimo, skiepijimo, sveikatos pažymos gavimo išlaidos (kai to reikia pagal vykdomos projekto veiklos pobūdį)</a:t>
            </a:r>
            <a:endParaRPr lang="lt-LT" sz="2000" dirty="0">
              <a:latin typeface="Times New Roman" panose="02020603050405020304" pitchFamily="18" charset="0"/>
              <a:ea typeface="Times New Roman" panose="02020603050405020304" pitchFamily="18" charset="0"/>
            </a:endParaRP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ir projekto veiklų dalyvių maitinimo išlaidos;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pašto, telefono (interneto ir telefoninio ryšio)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savanoriškos veiklos vykdymo laikotarpiui tenkančios draudimo pagal Savanoriškos veiklos įstatymo 10 straipsnio 1 dalį išlaidos;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mokymo priemonių, darbo priemonių ir medžiagų, taip pat kito trumpalaikio turto (išskyrus trumpalaikiam turtui priskiriamus baldus, įrangą ir įrenginius) įsigijimo ir (ar) nuomos išlaidos;</a:t>
            </a:r>
          </a:p>
          <a:p>
            <a:pPr marL="0" indent="0" algn="just">
              <a:buNone/>
            </a:pPr>
            <a:endParaRPr lang="lt-LT" dirty="0"/>
          </a:p>
        </p:txBody>
      </p:sp>
    </p:spTree>
    <p:extLst>
      <p:ext uri="{BB962C8B-B14F-4D97-AF65-F5344CB8AC3E}">
        <p14:creationId xmlns:p14="http://schemas.microsoft.com/office/powerpoint/2010/main" val="245931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(5)</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928688"/>
            <a:ext cx="10806113" cy="4572000"/>
          </a:xfrm>
        </p:spPr>
        <p:txBody>
          <a:bodyPr>
            <a:normAutofit/>
          </a:bodyPr>
          <a:lstStyle/>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reikalingos kelionių Lietuvos Respublikos teritorijoje ir (ar) kuro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D</a:t>
            </a:r>
            <a:r>
              <a:rPr lang="lt-LT" sz="2000" dirty="0">
                <a:effectLst/>
                <a:latin typeface="Times New Roman" panose="02020603050405020304" pitchFamily="18" charset="0"/>
                <a:ea typeface="Times New Roman" panose="02020603050405020304" pitchFamily="18" charset="0"/>
              </a:rPr>
              <a:t>okumentų, reikalingų nustatyti asmens priklausymo tikslinei grupei faktą, išdavimo apmokėjimo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reikalingų renginių organizavimo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cs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rojekto veikloms vykdyti reikalingų projektą vykdančio personalo (įskaitant projekto veiklas vykdančius savanorius) ir projekto veiklų dalyvių dalyvavimo renginiuose, užsiėmimuose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reikalingo svečio iš užsienio kelionių ir apgyvendinimo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reikalingų interneto svetainių kūrimo ir palaikymo išlaidos, leidinių ir informacinių pranešimų rengimo, televizijos bei radijo laidų rengimo ir transliavimo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Paslaugų teikimo pagal projekto vykdytojo ir (ar) partnerio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ių</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su išorės paslaugų teikėju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sudarytą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paslaugų teikimo sutartį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Kitos projekto veikloms įvykdyti ir projekto tikslams pasiekti būtinos ir pagrįstos išlaidos.</a:t>
            </a:r>
            <a:endParaRPr lang="lt-LT"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428706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(6)</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a:bodyPr>
          <a:lstStyle/>
          <a:p>
            <a:pPr marL="0" indent="0" algn="just">
              <a:buNone/>
            </a:pPr>
            <a:r>
              <a:rPr lang="lt-LT" sz="2400" b="1" dirty="0">
                <a:solidFill>
                  <a:srgbClr val="000000"/>
                </a:solidFill>
                <a:effectLst/>
                <a:latin typeface="Times New Roman" panose="02020603050405020304" pitchFamily="18" charset="0"/>
                <a:ea typeface="Times New Roman" panose="02020603050405020304" pitchFamily="18" charset="0"/>
              </a:rPr>
              <a:t>Projekto matomumas ir informavimas apie projektą:</a:t>
            </a:r>
          </a:p>
          <a:p>
            <a:pPr algn="just"/>
            <a:r>
              <a:rPr lang="lt-LT" sz="2400" dirty="0">
                <a:effectLst/>
                <a:latin typeface="Times New Roman" panose="02020603050405020304" pitchFamily="18" charset="0"/>
                <a:ea typeface="Times New Roman" panose="02020603050405020304" pitchFamily="18" charset="0"/>
              </a:rPr>
              <a:t>Tinkamomis finansuoti išlaidomis yra laikomos PAFT </a:t>
            </a:r>
            <a:r>
              <a:rPr lang="lt-LT" sz="2400" dirty="0">
                <a:solidFill>
                  <a:srgbClr val="000000"/>
                </a:solidFill>
                <a:effectLst/>
                <a:latin typeface="Times New Roman" panose="02020603050405020304" pitchFamily="18" charset="0"/>
                <a:ea typeface="Times New Roman" panose="02020603050405020304" pitchFamily="18" charset="0"/>
              </a:rPr>
              <a:t>341.1–341.4 papunkčiuose nurodytoms projekto matomumo ir informavimo apie projektą priemonėms įgyvendinti būtinos išlaidos. Šios išlaidos projekto vykdytojui apmokamos supaprastintai taikant fiksuotąją sumą.</a:t>
            </a:r>
          </a:p>
          <a:p>
            <a:pPr marL="0" indent="0" algn="just">
              <a:buNone/>
            </a:pPr>
            <a:r>
              <a:rPr lang="lt-LT" sz="2400" b="1" dirty="0">
                <a:effectLst/>
                <a:latin typeface="Times New Roman" panose="02020603050405020304" pitchFamily="18" charset="0"/>
                <a:ea typeface="Times New Roman" panose="02020603050405020304" pitchFamily="18" charset="0"/>
              </a:rPr>
              <a:t>Netiesioginės išlaidos ir kitos išlaidos pagal fiksuotąją projekto išlaidų norma:</a:t>
            </a:r>
            <a:endParaRPr lang="lt-LT" sz="2400" b="1" dirty="0">
              <a:solidFill>
                <a:srgbClr val="000000"/>
              </a:solidFill>
              <a:latin typeface="Times New Roman" panose="02020603050405020304" pitchFamily="18" charset="0"/>
              <a:ea typeface="Times New Roman" panose="02020603050405020304" pitchFamily="18" charset="0"/>
            </a:endParaRPr>
          </a:p>
          <a:p>
            <a:pPr algn="just"/>
            <a:r>
              <a:rPr lang="lt-LT" sz="2400" dirty="0">
                <a:effectLst/>
                <a:latin typeface="Times New Roman" panose="02020603050405020304" pitchFamily="18" charset="0"/>
                <a:ea typeface="Times New Roman" panose="02020603050405020304" pitchFamily="18" charset="0"/>
              </a:rPr>
              <a:t>Tinkamos finansuoti su projekto administravimu susijusios išlaidos. Šios išlaidos apmokamos taikant fiksuotąją projekto išlaidų normą, t. y. iki 7 proc. netiesioginių išlaidų fiksuotoji norma </a:t>
            </a:r>
          </a:p>
          <a:p>
            <a:pPr marL="0" indent="0" algn="just">
              <a:buNone/>
            </a:pPr>
            <a:r>
              <a:rPr lang="lt-LT" sz="2400" i="1" dirty="0">
                <a:latin typeface="Times New Roman" panose="02020603050405020304" pitchFamily="18" charset="0"/>
              </a:rPr>
              <a:t>Pastaba: projektuose gali būti numatoma tik 0 arba 7 proc. netiesioginių išlaidų, kurios apskaičiuojamos nuo projekto tiesioginių išlaidų.</a:t>
            </a:r>
            <a:endParaRPr lang="lt-LT" sz="2400" i="1" dirty="0"/>
          </a:p>
        </p:txBody>
      </p:sp>
    </p:spTree>
    <p:extLst>
      <p:ext uri="{BB962C8B-B14F-4D97-AF65-F5344CB8AC3E}">
        <p14:creationId xmlns:p14="http://schemas.microsoft.com/office/powerpoint/2010/main" val="168168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3200" b="1" dirty="0">
                <a:latin typeface="Times New Roman" panose="02020603050405020304" pitchFamily="18" charset="0"/>
                <a:cs typeface="Times New Roman" panose="02020603050405020304" pitchFamily="18" charset="0"/>
              </a:rPr>
              <a:t>DOKUMENTAI PROJEKTŲ ĮGYVENDINIMO PLANŲ RENGIMUI (2)</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fontScale="85000" lnSpcReduction="20000"/>
          </a:bodyPr>
          <a:lstStyle/>
          <a:p>
            <a:pPr algn="just"/>
            <a:r>
              <a:rPr lang="lt-LT" sz="2100" dirty="0">
                <a:effectLst/>
                <a:latin typeface="Times New Roman" panose="02020603050405020304" pitchFamily="18" charset="0"/>
                <a:ea typeface="Times New Roman" panose="02020603050405020304" pitchFamily="18" charset="0"/>
              </a:rPr>
              <a:t>Kvietimas teikti projektų įgyvendinimo planus </a:t>
            </a:r>
            <a:r>
              <a:rPr lang="lt-LT" sz="2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2100" dirty="0">
                <a:latin typeface="Times New Roman" panose="02020603050405020304" pitchFamily="18" charset="0"/>
                <a:cs typeface="Times New Roman" panose="02020603050405020304" pitchFamily="18" charset="0"/>
              </a:rPr>
              <a:t>Gyventojų poreikius atitinkančių socialinių paslaugų užtikrinimas plėtojant esamas ir kuriant naujas</a:t>
            </a:r>
            <a:r>
              <a:rPr lang="lt-LT" sz="2100" b="1" dirty="0">
                <a:latin typeface="Times New Roman" panose="02020603050405020304" pitchFamily="18"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Nr. 11-285-K: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https://www.esinvesticijos.lt/kvietimai/gyventoju-poreikius-atitinkanciu-socialiniu-paslaugu-uztikrinimas-pletojant-esamas-ir-kuriant-naujas-1</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t-LT" sz="2100" dirty="0">
                <a:latin typeface="Times New Roman" panose="02020603050405020304" pitchFamily="18" charset="0"/>
                <a:cs typeface="Times New Roman" panose="02020603050405020304" pitchFamily="18" charset="0"/>
              </a:rPr>
              <a:t>Jonavos vietos veiklos grupės įgyvendinamos strategijos „Jonavos miesto vietos plėtros strategija 2023-2029 m.“ vietos plėtros projektų atrankos ir finansavimo sąlygų gairės pareiškėjams (</a:t>
            </a:r>
            <a:r>
              <a:rPr lang="lt-LT" sz="2100" dirty="0" err="1">
                <a:latin typeface="Times New Roman" panose="02020603050405020304" pitchFamily="18" charset="0"/>
                <a:cs typeface="Times New Roman" panose="02020603050405020304" pitchFamily="18" charset="0"/>
              </a:rPr>
              <a:t>esf</a:t>
            </a:r>
            <a:r>
              <a:rPr lang="lt-LT" sz="2100" dirty="0">
                <a:latin typeface="Times New Roman" panose="02020603050405020304" pitchFamily="18" charset="0"/>
                <a:cs typeface="Times New Roman" panose="02020603050405020304" pitchFamily="18" charset="0"/>
              </a:rPr>
              <a:t>+) (toliau- Gairės pareiškėjams): </a:t>
            </a:r>
            <a:r>
              <a:rPr lang="lt-LT" sz="2100" dirty="0">
                <a:latin typeface="Times New Roman" panose="02020603050405020304" pitchFamily="18" charset="0"/>
                <a:cs typeface="Times New Roman" panose="02020603050405020304" pitchFamily="18" charset="0"/>
                <a:hlinkClick r:id="rId2"/>
              </a:rPr>
              <a:t>https://www.esinvesticijos.lt/kvietimai/gyventoju-poreikius-atitinkanciu-socialiniu-paslaugu-uztikrinimas-pletojant-esamas-ir-kuriant-naujas-1</a:t>
            </a:r>
            <a:r>
              <a:rPr lang="lt-LT" sz="2100" dirty="0">
                <a:latin typeface="Times New Roman" panose="02020603050405020304" pitchFamily="18" charset="0"/>
                <a:cs typeface="Times New Roman" panose="02020603050405020304" pitchFamily="18" charset="0"/>
              </a:rPr>
              <a:t> </a:t>
            </a:r>
          </a:p>
          <a:p>
            <a:pPr algn="just"/>
            <a:r>
              <a:rPr lang="lt-LT" sz="2100" dirty="0">
                <a:effectLst/>
                <a:latin typeface="Times New Roman" panose="02020603050405020304" pitchFamily="18" charset="0"/>
                <a:ea typeface="Times New Roman" panose="02020603050405020304" pitchFamily="18" charset="0"/>
              </a:rPr>
              <a:t>Kvietimo</a:t>
            </a:r>
            <a:r>
              <a:rPr lang="lt-LT" sz="2100" spc="-15" dirty="0">
                <a:effectLst/>
                <a:latin typeface="Times New Roman" panose="02020603050405020304" pitchFamily="18" charset="0"/>
                <a:ea typeface="Times New Roman" panose="02020603050405020304" pitchFamily="18" charset="0"/>
              </a:rPr>
              <a:t> </a:t>
            </a:r>
            <a:r>
              <a:rPr lang="lt-LT" sz="2100" dirty="0">
                <a:effectLst/>
                <a:latin typeface="Times New Roman" panose="02020603050405020304" pitchFamily="18" charset="0"/>
                <a:ea typeface="Times New Roman" panose="02020603050405020304" pitchFamily="18" charset="0"/>
              </a:rPr>
              <a:t>Nr.</a:t>
            </a:r>
            <a:r>
              <a:rPr lang="lt-LT" sz="2100" spc="-10" dirty="0">
                <a:effectLst/>
                <a:latin typeface="Times New Roman" panose="02020603050405020304" pitchFamily="18" charset="0"/>
                <a:ea typeface="Times New Roman" panose="02020603050405020304" pitchFamily="18" charset="0"/>
              </a:rPr>
              <a:t> </a:t>
            </a:r>
            <a:r>
              <a:rPr lang="lt-LT" sz="2100" dirty="0">
                <a:effectLst/>
                <a:latin typeface="Times New Roman" panose="02020603050405020304" pitchFamily="18" charset="0"/>
                <a:ea typeface="Times New Roman" panose="02020603050405020304" pitchFamily="18" charset="0"/>
              </a:rPr>
              <a:t>11-285-K „</a:t>
            </a:r>
            <a:r>
              <a:rPr lang="lt-LT" sz="2100" dirty="0">
                <a:latin typeface="Times New Roman" panose="02020603050405020304" pitchFamily="18" charset="0"/>
                <a:cs typeface="Times New Roman" panose="02020603050405020304" pitchFamily="18" charset="0"/>
              </a:rPr>
              <a:t> Gyventojų poreikius atitinkančių socialinių paslaugų užtikrinimas plėtojant esamas ir kuriant naujas</a:t>
            </a:r>
            <a:r>
              <a:rPr lang="lt-LT" sz="2100" dirty="0">
                <a:effectLst/>
                <a:latin typeface="Times New Roman" panose="02020603050405020304" pitchFamily="18" charset="0"/>
                <a:ea typeface="Times New Roman" panose="02020603050405020304" pitchFamily="18" charset="0"/>
                <a:cs typeface="Times New Roman" panose="02020603050405020304" pitchFamily="18" charset="0"/>
              </a:rPr>
              <a:t>“ p</a:t>
            </a:r>
            <a:r>
              <a:rPr lang="lt-LT" sz="2100" spc="-20" dirty="0">
                <a:effectLst/>
                <a:latin typeface="Times New Roman" panose="02020603050405020304" pitchFamily="18" charset="0"/>
                <a:ea typeface="Calibri" panose="020F0502020204030204" pitchFamily="34" charset="0"/>
                <a:cs typeface="Times New Roman" panose="02020603050405020304" pitchFamily="18" charset="0"/>
              </a:rPr>
              <a:t>rojektų įgyvendinimo planų (toliau- PĮP)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bendrieji </a:t>
            </a:r>
            <a:r>
              <a:rPr lang="lt-LT" sz="2100" spc="-28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ir</a:t>
            </a:r>
            <a:r>
              <a:rPr lang="lt-LT" sz="21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prioritetiniai naudos</a:t>
            </a:r>
            <a:r>
              <a:rPr lang="lt-LT" sz="21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ir kokybės</a:t>
            </a:r>
            <a:r>
              <a:rPr lang="lt-LT" sz="2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vertinimo</a:t>
            </a:r>
            <a:r>
              <a:rPr lang="lt-LT" sz="2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kriterijai: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https://www.jonavosvvg.lt/2025/01/06/miesto-vvg-kvietimai/</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t-LT" sz="2100" dirty="0">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strategija 2023-2029 m.: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https://www.esinvesticijos.lt/dokumentai/jonavos-miesto-2023-2029-m-vietos-pletros-strategija</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R="368935" algn="just">
              <a:spcAft>
                <a:spcPts val="600"/>
              </a:spcAft>
            </a:pP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Jonavos rajono savivaldybės tarybos sprendimas Nr. 1TS-165 „Dėl pritarimo Jonavos miesto vietos veiklos grupės 2023-2029 m. vietos plėtros strategijos projektui  ir finansavimo skyrimo jos įgyvendinimui“: </a:t>
            </a:r>
            <a:r>
              <a:rPr lang="lt-LT" sz="2100" dirty="0">
                <a:latin typeface="Times New Roman" panose="02020603050405020304" pitchFamily="18" charset="0"/>
                <a:cs typeface="Times New Roman" panose="02020603050405020304" pitchFamily="18" charset="0"/>
                <a:hlinkClick r:id="rId5"/>
              </a:rPr>
              <a:t>https://teisineinformacija.lt/jonava/document/51902</a:t>
            </a:r>
            <a:endParaRPr lang="lt-LT" sz="2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Jonavos miesto vietos plėtros strategijos 2023–2029 m. projektų įgyvendinimo planų vertinimo ir atrankos vidaus tvarkos aprašas: </a:t>
            </a: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https://www.jonavosvvg.lt/2025/01/06/miesto-vvg-kvietimai/</a:t>
            </a:r>
            <a:endPar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endParaRPr lang="lt-LT" sz="1800" b="1" dirty="0">
              <a:effectLst/>
              <a:highlight>
                <a:srgbClr val="FFFF00"/>
              </a:highligh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6937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B74CDF0-31EA-4DFA-BBD1-D0ABA6C3943D}"/>
              </a:ext>
            </a:extLst>
          </p:cNvPr>
          <p:cNvSpPr>
            <a:spLocks noGrp="1"/>
          </p:cNvSpPr>
          <p:nvPr>
            <p:ph type="title"/>
          </p:nvPr>
        </p:nvSpPr>
        <p:spPr>
          <a:xfrm>
            <a:off x="838200" y="365126"/>
            <a:ext cx="10515600" cy="920750"/>
          </a:xfrm>
        </p:spPr>
        <p:txBody>
          <a:bodyPr/>
          <a:lstStyle/>
          <a:p>
            <a:pPr algn="ctr"/>
            <a:r>
              <a:rPr lang="en-US" dirty="0">
                <a:latin typeface="Times New Roman" panose="02020603050405020304" pitchFamily="18" charset="0"/>
                <a:cs typeface="Times New Roman" panose="02020603050405020304" pitchFamily="18" charset="0"/>
              </a:rPr>
              <a:t>DĖMESIO!</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BDDCBA82-DCBC-4080-8AD9-6DC0A24D29DB}"/>
              </a:ext>
            </a:extLst>
          </p:cNvPr>
          <p:cNvSpPr>
            <a:spLocks noGrp="1"/>
          </p:cNvSpPr>
          <p:nvPr>
            <p:ph idx="1"/>
          </p:nvPr>
        </p:nvSpPr>
        <p:spPr>
          <a:xfrm>
            <a:off x="838200" y="1071564"/>
            <a:ext cx="10515600" cy="5157786"/>
          </a:xfrm>
        </p:spPr>
        <p:txBody>
          <a:bodyPr>
            <a:normAutofit fontScale="85000" lnSpcReduction="10000"/>
          </a:bodyPr>
          <a:lstStyle/>
          <a:p>
            <a:pPr marL="0" indent="0" algn="just">
              <a:buNone/>
            </a:pPr>
            <a:endParaRPr lang="lt-LT">
              <a:latin typeface="Times New Roman" panose="02020603050405020304" pitchFamily="18" charset="0"/>
              <a:cs typeface="Times New Roman" panose="02020603050405020304" pitchFamily="18" charset="0"/>
            </a:endParaRPr>
          </a:p>
          <a:p>
            <a:pPr marL="0" indent="0" algn="just">
              <a:buNone/>
            </a:pPr>
            <a:r>
              <a:rPr lang="lt-LT">
                <a:latin typeface="Times New Roman" panose="02020603050405020304" pitchFamily="18" charset="0"/>
                <a:cs typeface="Times New Roman" panose="02020603050405020304" pitchFamily="18" charset="0"/>
              </a:rPr>
              <a:t>Vadovaujantis </a:t>
            </a:r>
            <a:r>
              <a:rPr lang="lt-LT" dirty="0">
                <a:latin typeface="Times New Roman" panose="02020603050405020304" pitchFamily="18" charset="0"/>
                <a:cs typeface="Times New Roman" panose="02020603050405020304" pitchFamily="18" charset="0"/>
              </a:rPr>
              <a:t>2022–2030 metų Viešojo valdymo plėtros programos pažangos priemonės Nr. 01-004-08-04-01 „Didinti visuomenės įsitraukimą į vietos problemų sprendimą“ projektų finansavimo sąlygų aprašo, patvirtinto Lietuvos Respublikos vidaus reikalų ministro 2022 m. rugpjūčio 17 d. įsakymu Nr. 1V-536 „Dėl 2022–2030 metų Viešojo valdymo plėtros programos pažangos priemonės Nr. 01-004-08-04-01 „Didinti visuomenės įsitraukimą į vietos problemų sprendimą“ aprašo patvirtinimo“ 5 priedo 13.8.5.22 punktu įgyvendinant projektus, kuriuose vykdomi bendrųjų įgūdžių mokymai, privaloma taikyti bendrųjų įgūdžių mokymų dalyvio vienos mokymų valandos fiksuotąjį vieneto įkainį, nustatytą Bendrųjų įgūdžių mokymų dalyvio vienos mokymų valandos fiksuotojo įkainio nustatymo tyrimo ataskaitoje, skelbiamoje interneto svetainėje </a:t>
            </a:r>
            <a:r>
              <a:rPr lang="lt-LT" dirty="0" err="1">
                <a:latin typeface="Times New Roman" panose="02020603050405020304" pitchFamily="18" charset="0"/>
                <a:cs typeface="Times New Roman" panose="02020603050405020304" pitchFamily="18" charset="0"/>
                <a:hlinkClick r:id="rId2"/>
              </a:rPr>
              <a:t>esinvesticijos.lt</a:t>
            </a:r>
            <a:r>
              <a:rPr lang="lt-LT"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Šis fiksuotasis įkainis privalomai taikomas visiems kvietimams, paskelbtiems nuo 2025 m. birželio 1 d., ir turi būti įtrauktas į projekto išlaidų planą (kodas FĮ-074-01 arba FĮ-074-02).</a:t>
            </a: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F</a:t>
            </a:r>
            <a:r>
              <a:rPr lang="lt-LT" b="1" dirty="0">
                <a:latin typeface="Times New Roman" panose="02020603050405020304" pitchFamily="18" charset="0"/>
                <a:cs typeface="Times New Roman" panose="02020603050405020304" pitchFamily="18" charset="0"/>
              </a:rPr>
              <a:t>Į-074-01 atitinka fiksuotą įkainį -11,64 Eur be PVM, FĮ-074-02 atitinka fiksuotą įkainį - 13,96 Eur su PVM.</a:t>
            </a:r>
            <a:endParaRPr lang="en-US" b="1" dirty="0">
              <a:latin typeface="Times New Roman" panose="02020603050405020304" pitchFamily="18" charset="0"/>
              <a:cs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42758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877888"/>
          </a:xfrm>
        </p:spPr>
        <p:txBody>
          <a:bodyPr>
            <a:normAutofit/>
          </a:bodyPr>
          <a:lstStyle/>
          <a:p>
            <a:pPr algn="ctr"/>
            <a:r>
              <a:rPr lang="lt-LT" sz="3200" b="1" dirty="0">
                <a:latin typeface="Times New Roman" panose="02020603050405020304" pitchFamily="18" charset="0"/>
                <a:cs typeface="Times New Roman" panose="02020603050405020304" pitchFamily="18" charset="0"/>
              </a:rPr>
              <a:t>NETINKAMOS FINANSUOTI IŠLAIDOS (1)</a:t>
            </a:r>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257176" y="1528763"/>
            <a:ext cx="11496860" cy="3914775"/>
          </a:xfrm>
        </p:spPr>
        <p:txBody>
          <a:bodyPr>
            <a:noAutofit/>
          </a:bodyPr>
          <a:lstStyle/>
          <a:p>
            <a:pPr indent="450215" algn="just">
              <a:tabLst>
                <a:tab pos="540385" algn="l"/>
              </a:tabLst>
            </a:pPr>
            <a:r>
              <a:rPr lang="lt-LT" dirty="0">
                <a:effectLst/>
                <a:latin typeface="Times New Roman" panose="02020603050405020304" pitchFamily="18" charset="0"/>
                <a:ea typeface="Times New Roman" panose="02020603050405020304" pitchFamily="18" charset="0"/>
              </a:rPr>
              <a:t>Išlaidos, nustatytos PAFT VII skyriaus trečiajame skirsnyje (t. y. skolos palūkanos, naudoto turto įsigijimo išlaidos, </a:t>
            </a:r>
            <a:r>
              <a:rPr lang="lt-LT" dirty="0">
                <a:solidFill>
                  <a:srgbClr val="000000"/>
                </a:solidFill>
                <a:effectLst/>
                <a:latin typeface="Times New Roman" panose="02020603050405020304" pitchFamily="18" charset="0"/>
                <a:ea typeface="Times New Roman" panose="02020603050405020304" pitchFamily="18" charset="0"/>
              </a:rPr>
              <a:t>baudos, nuobaudos, </a:t>
            </a:r>
            <a:r>
              <a:rPr lang="lt-LT" dirty="0">
                <a:effectLst/>
                <a:latin typeface="Times New Roman" panose="02020603050405020304" pitchFamily="18" charset="0"/>
                <a:ea typeface="Times New Roman" panose="02020603050405020304" pitchFamily="18" charset="0"/>
              </a:rPr>
              <a:t>išlaidos, kurios padidina projekto sąnaudas, proporcingai nesukurdamos pridėtinės vertės, PĮP rengimo išlaidos, išlaidos, patirtos iš projekto vykdytojo arba partnerio įsigyjant prekes, paslaugas (įskaitant trumpalaikio ir ilgalaikio turto, taip pat nekilnojamojo turto nuomą) ar darbus, išlaidos, kurios ankščiau buvo finansuotos iš kitų šaltinių (pvz.: ES, VB, SB), </a:t>
            </a:r>
            <a:r>
              <a:rPr lang="lt-LT" dirty="0">
                <a:solidFill>
                  <a:srgbClr val="000000"/>
                </a:solidFill>
                <a:effectLst/>
                <a:latin typeface="Times New Roman" panose="02020603050405020304" pitchFamily="18" charset="0"/>
                <a:ea typeface="Times New Roman" panose="02020603050405020304" pitchFamily="18" charset="0"/>
              </a:rPr>
              <a:t>išlaidos išeitinėms išmokoms, infrastruktūros, žemės ir kito nekilnojamojo turto pirkimo išlaidos; pastatų, kitų statinių ir patalpų statybos, rekonstravimo ir panašios išlaidos</a:t>
            </a:r>
            <a:r>
              <a:rPr lang="lt-LT" dirty="0">
                <a:solidFill>
                  <a:srgbClr val="000000"/>
                </a:solidFill>
                <a:latin typeface="Times New Roman" panose="02020603050405020304" pitchFamily="18" charset="0"/>
                <a:ea typeface="Times New Roman" panose="02020603050405020304" pitchFamily="18" charset="0"/>
              </a:rPr>
              <a:t>)</a:t>
            </a:r>
            <a:endParaRPr lang="lt-LT" dirty="0">
              <a:effectLst/>
              <a:latin typeface="Times New Roman" panose="02020603050405020304" pitchFamily="18" charset="0"/>
              <a:ea typeface="Times New Roman" panose="02020603050405020304" pitchFamily="18" charset="0"/>
            </a:endParaRPr>
          </a:p>
          <a:p>
            <a:pPr algn="just"/>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675128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877888"/>
          </a:xfrm>
        </p:spPr>
        <p:txBody>
          <a:bodyPr>
            <a:normAutofit/>
          </a:bodyPr>
          <a:lstStyle/>
          <a:p>
            <a:pPr algn="ctr"/>
            <a:r>
              <a:rPr lang="lt-LT" sz="3200" b="1" dirty="0">
                <a:latin typeface="Times New Roman" panose="02020603050405020304" pitchFamily="18" charset="0"/>
                <a:cs typeface="Times New Roman" panose="02020603050405020304" pitchFamily="18" charset="0"/>
              </a:rPr>
              <a:t>NETINKAMOS FINANSUOTI IŠLAIDOS (2)</a:t>
            </a:r>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171450" y="1528763"/>
            <a:ext cx="11582586" cy="3914775"/>
          </a:xfrm>
        </p:spPr>
        <p:txBody>
          <a:bodyPr>
            <a:noAutofit/>
          </a:bodyPr>
          <a:lstStyle/>
          <a:p>
            <a:pPr lvl="2" algn="just">
              <a:tabLst>
                <a:tab pos="643890" algn="l"/>
              </a:tabLst>
            </a:pPr>
            <a:r>
              <a:rPr lang="lt-LT" sz="2400" dirty="0">
                <a:latin typeface="Times New Roman" panose="02020603050405020304" pitchFamily="18" charset="0"/>
                <a:ea typeface="Times New Roman" panose="02020603050405020304" pitchFamily="18" charset="0"/>
              </a:rPr>
              <a:t>T</a:t>
            </a:r>
            <a:r>
              <a:rPr lang="lt-LT" sz="2400" dirty="0">
                <a:effectLst/>
                <a:latin typeface="Times New Roman" panose="02020603050405020304" pitchFamily="18" charset="0"/>
                <a:ea typeface="Times New Roman" panose="02020603050405020304" pitchFamily="18" charset="0"/>
              </a:rPr>
              <a:t>ikslinėms grupėms skirto perduoti naudoti (išdalinti) trumpalaikio turto (maisto produktų, higienos prekių, drabužių ir pan.) įsigijimo išlaidos;</a:t>
            </a:r>
          </a:p>
          <a:p>
            <a:pPr lvl="2" algn="just">
              <a:tabLst>
                <a:tab pos="643890" algn="l"/>
              </a:tabLst>
            </a:pPr>
            <a:r>
              <a:rPr lang="lt-LT" sz="2400" dirty="0">
                <a:latin typeface="Times New Roman" panose="02020603050405020304" pitchFamily="18" charset="0"/>
                <a:ea typeface="Times New Roman" panose="02020603050405020304" pitchFamily="18" charset="0"/>
              </a:rPr>
              <a:t>M</a:t>
            </a:r>
            <a:r>
              <a:rPr lang="lt-LT" sz="2400" dirty="0">
                <a:effectLst/>
                <a:latin typeface="Times New Roman" panose="02020603050405020304" pitchFamily="18" charset="0"/>
                <a:ea typeface="Times New Roman" panose="02020603050405020304" pitchFamily="18" charset="0"/>
              </a:rPr>
              <a:t>edicinos įrangos, vaistinių preparatų įsigijimo išlaidos (medicinine įranga nėra laikoma tokia įranga, kuri, siekiant grąžinti ar palaikyti asmens sveikatos ir fizinę būklę, yra naudojama fiziniams pratimams atlikti);</a:t>
            </a:r>
          </a:p>
          <a:p>
            <a:pPr lvl="2" algn="just">
              <a:tabLst>
                <a:tab pos="643890" algn="l"/>
              </a:tabLst>
            </a:pPr>
            <a:r>
              <a:rPr lang="lt-LT" sz="2400" dirty="0">
                <a:effectLst/>
                <a:latin typeface="Times New Roman" panose="02020603050405020304" pitchFamily="18" charset="0"/>
                <a:ea typeface="Times New Roman" panose="02020603050405020304" pitchFamily="18" charset="0"/>
              </a:rPr>
              <a:t>Tikslinių grupių apgyvendinimo sveikatos priežiūros įstaigose ir su tuo susijusios išlaidos; </a:t>
            </a:r>
          </a:p>
          <a:p>
            <a:pPr lvl="2" algn="just">
              <a:tabLst>
                <a:tab pos="643890" algn="l"/>
              </a:tabLst>
            </a:pPr>
            <a:r>
              <a:rPr lang="lt-LT" sz="2400" dirty="0">
                <a:effectLst/>
                <a:latin typeface="Times New Roman" panose="02020603050405020304" pitchFamily="18" charset="0"/>
                <a:ea typeface="Times New Roman" panose="02020603050405020304" pitchFamily="18" charset="0"/>
              </a:rPr>
              <a:t>Transporto priemonių įsigijimo išlaidos; </a:t>
            </a:r>
          </a:p>
          <a:p>
            <a:pPr lvl="2" algn="just">
              <a:tabLst>
                <a:tab pos="643890" algn="l"/>
              </a:tabLst>
            </a:pPr>
            <a:r>
              <a:rPr lang="lt-LT" sz="2400" dirty="0">
                <a:latin typeface="Times New Roman" panose="02020603050405020304" pitchFamily="18" charset="0"/>
                <a:ea typeface="Times New Roman" panose="02020603050405020304" pitchFamily="18" charset="0"/>
              </a:rPr>
              <a:t>I</a:t>
            </a:r>
            <a:r>
              <a:rPr lang="lt-LT" sz="2400" dirty="0">
                <a:effectLst/>
                <a:latin typeface="Times New Roman" panose="02020603050405020304" pitchFamily="18" charset="0"/>
                <a:ea typeface="Times New Roman" panose="02020603050405020304" pitchFamily="18" charset="0"/>
              </a:rPr>
              <a:t>šperkamosios ar finansinės nuomos (lizingo) apmokėjimo išlaidos.</a:t>
            </a:r>
          </a:p>
          <a:p>
            <a:pPr algn="just"/>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07201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640DD-BCCB-9089-CAF5-9CAA9371BAA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E10960E-2CA8-4425-209D-C2ADE828A3BF}"/>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PROJEKTŲ VEIKLŲ ĮGYVENDINIMO TERMINAI</a:t>
            </a:r>
          </a:p>
        </p:txBody>
      </p:sp>
      <p:sp>
        <p:nvSpPr>
          <p:cNvPr id="3" name="Turinio vietos rezervavimo ženklas 2">
            <a:extLst>
              <a:ext uri="{FF2B5EF4-FFF2-40B4-BE49-F238E27FC236}">
                <a16:creationId xmlns:a16="http://schemas.microsoft.com/office/drawing/2014/main" id="{6753B114-1F0F-073D-A716-52D55DC24332}"/>
              </a:ext>
            </a:extLst>
          </p:cNvPr>
          <p:cNvSpPr>
            <a:spLocks noGrp="1"/>
          </p:cNvSpPr>
          <p:nvPr>
            <p:ph idx="1"/>
          </p:nvPr>
        </p:nvSpPr>
        <p:spPr>
          <a:xfrm>
            <a:off x="838200" y="1837678"/>
            <a:ext cx="10915835" cy="3534421"/>
          </a:xfrm>
        </p:spPr>
        <p:txBody>
          <a:bodyPr>
            <a:noAutofit/>
          </a:bodyPr>
          <a:lstStyle/>
          <a:p>
            <a:r>
              <a:rPr lang="lt-LT" sz="2400" b="1" dirty="0">
                <a:effectLst/>
                <a:latin typeface="Times New Roman" panose="02020603050405020304" pitchFamily="18" charset="0"/>
                <a:ea typeface="Times New Roman" panose="02020603050405020304" pitchFamily="18" charset="0"/>
              </a:rPr>
              <a:t>Projektų veiklų įgyvendinimo pradžios terminai:</a:t>
            </a:r>
          </a:p>
          <a:p>
            <a:pPr marL="0" indent="0" algn="just">
              <a:buNone/>
            </a:pPr>
            <a:r>
              <a:rPr lang="lt-LT" sz="2400" dirty="0">
                <a:effectLst/>
                <a:latin typeface="Times New Roman" panose="02020603050405020304" pitchFamily="18" charset="0"/>
                <a:ea typeface="Times New Roman" panose="02020603050405020304" pitchFamily="18" charset="0"/>
              </a:rPr>
              <a:t>Projekto veiklos, įskaitant ir pirkimus, gali būti pradėtos įgyvendinti ir projekto išlaidos gali būti patirtos iki projekto sutarties pasirašymo, bet ne anksčiau nei priimtas sprendimas dėl projekto finansavimo.</a:t>
            </a:r>
          </a:p>
          <a:p>
            <a:r>
              <a:rPr lang="lt-LT" sz="2400" b="1" dirty="0">
                <a:latin typeface="Times New Roman" panose="02020603050405020304" pitchFamily="18" charset="0"/>
                <a:ea typeface="Times New Roman" panose="02020603050405020304" pitchFamily="18" charset="0"/>
              </a:rPr>
              <a:t>Projektų veiklų įgyvendinimo pabaigos terminai:</a:t>
            </a:r>
          </a:p>
          <a:p>
            <a:pPr marL="0" indent="0" algn="just">
              <a:buNone/>
            </a:pPr>
            <a:r>
              <a:rPr lang="lt-LT" sz="2400" dirty="0">
                <a:effectLst/>
                <a:latin typeface="Times New Roman" panose="02020603050405020304" pitchFamily="18" charset="0"/>
                <a:ea typeface="Times New Roman" panose="02020603050405020304" pitchFamily="18" charset="0"/>
              </a:rPr>
              <a:t>Projektų veiklos turi būti įgyvendintos iki 2028 m. gruodžio 31 d. </a:t>
            </a:r>
          </a:p>
          <a:p>
            <a:pPr marL="0" indent="0" algn="just">
              <a:buNone/>
            </a:pPr>
            <a:r>
              <a:rPr lang="lt-LT" sz="2400" i="1" dirty="0">
                <a:latin typeface="Times New Roman" panose="02020603050405020304" pitchFamily="18" charset="0"/>
                <a:ea typeface="Times New Roman" panose="02020603050405020304" pitchFamily="18" charset="0"/>
              </a:rPr>
              <a:t>Pastaba: projektų veiklų įgyvendinimo terminas planuojamas atsižvelgiant į pirkimams skirtą laiką, rangos darbų atlikimo laiką ir kitas veiklas.</a:t>
            </a:r>
            <a:endParaRPr lang="lt-LT" sz="2400" i="1" dirty="0">
              <a:effectLst/>
              <a:latin typeface="Times New Roman" panose="02020603050405020304" pitchFamily="18" charset="0"/>
              <a:ea typeface="Times New Roman" panose="02020603050405020304" pitchFamily="18" charset="0"/>
            </a:endParaRPr>
          </a:p>
          <a:p>
            <a:pPr marL="0" indent="0" algn="just">
              <a:buNone/>
            </a:pPr>
            <a:endParaRPr lang="lt-LT" sz="2000" dirty="0">
              <a:solidFill>
                <a:schemeClr val="tx1"/>
              </a:solidFill>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F1ED49DD-332E-2AA8-D70E-F9BBCC719E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755459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02ED-AD3E-703C-3C6C-359460F4966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04491B5-91EF-96F8-C7B1-6A61C39AC877}"/>
              </a:ext>
            </a:extLst>
          </p:cNvPr>
          <p:cNvSpPr>
            <a:spLocks noGrp="1"/>
          </p:cNvSpPr>
          <p:nvPr>
            <p:ph type="title"/>
          </p:nvPr>
        </p:nvSpPr>
        <p:spPr>
          <a:xfrm>
            <a:off x="1024631" y="835641"/>
            <a:ext cx="10515600" cy="1135201"/>
          </a:xfrm>
        </p:spPr>
        <p:txBody>
          <a:bodyPr>
            <a:normAutofit/>
          </a:bodyPr>
          <a:lstStyle/>
          <a:p>
            <a:pPr algn="ctr"/>
            <a:r>
              <a:rPr lang="lt-LT" sz="3200" b="1" dirty="0">
                <a:latin typeface="Times New Roman" panose="02020603050405020304" pitchFamily="18" charset="0"/>
                <a:cs typeface="Times New Roman" panose="02020603050405020304" pitchFamily="18" charset="0"/>
              </a:rPr>
              <a:t>REIKALAVIMAI PROJEKTŲ TĘSTINUMUI</a:t>
            </a:r>
          </a:p>
        </p:txBody>
      </p:sp>
      <p:sp>
        <p:nvSpPr>
          <p:cNvPr id="3" name="Turinio vietos rezervavimo ženklas 2">
            <a:extLst>
              <a:ext uri="{FF2B5EF4-FFF2-40B4-BE49-F238E27FC236}">
                <a16:creationId xmlns:a16="http://schemas.microsoft.com/office/drawing/2014/main" id="{0346FAE8-7209-2AC5-CFC1-FF5E44CDF4DF}"/>
              </a:ext>
            </a:extLst>
          </p:cNvPr>
          <p:cNvSpPr>
            <a:spLocks noGrp="1"/>
          </p:cNvSpPr>
          <p:nvPr>
            <p:ph idx="1"/>
          </p:nvPr>
        </p:nvSpPr>
        <p:spPr>
          <a:xfrm>
            <a:off x="824513" y="2086252"/>
            <a:ext cx="10915835" cy="1961965"/>
          </a:xfrm>
        </p:spPr>
        <p:txBody>
          <a:bodyPr>
            <a:noAutofit/>
          </a:bodyPr>
          <a:lstStyle/>
          <a:p>
            <a:pPr marL="0" indent="0" algn="just">
              <a:buNone/>
            </a:pPr>
            <a:r>
              <a:rPr lang="lt-LT" sz="3200" dirty="0">
                <a:latin typeface="Times New Roman" panose="02020603050405020304" pitchFamily="18" charset="0"/>
                <a:ea typeface="Times New Roman" panose="02020603050405020304" pitchFamily="18" charset="0"/>
              </a:rPr>
              <a:t>P</a:t>
            </a:r>
            <a:r>
              <a:rPr lang="lt-LT" sz="3200" dirty="0">
                <a:effectLst/>
                <a:latin typeface="Times New Roman" panose="02020603050405020304" pitchFamily="18" charset="0"/>
                <a:ea typeface="Times New Roman" panose="02020603050405020304" pitchFamily="18" charset="0"/>
              </a:rPr>
              <a:t>rojekto lėšomis</a:t>
            </a:r>
            <a:r>
              <a:rPr lang="lt-LT" sz="3200" dirty="0">
                <a:effectLst/>
                <a:latin typeface="Calibri" panose="020F0502020204030204" pitchFamily="34" charset="0"/>
                <a:ea typeface="Times New Roman" panose="02020603050405020304" pitchFamily="18" charset="0"/>
              </a:rPr>
              <a:t> </a:t>
            </a:r>
            <a:r>
              <a:rPr lang="lt-LT" sz="3200" dirty="0">
                <a:effectLst/>
                <a:latin typeface="Times New Roman" panose="02020603050405020304" pitchFamily="18" charset="0"/>
                <a:ea typeface="Times New Roman" panose="02020603050405020304" pitchFamily="18" charset="0"/>
              </a:rPr>
              <a:t>suremontuotas (-</a:t>
            </a:r>
            <a:r>
              <a:rPr lang="lt-LT" sz="3200" dirty="0" err="1">
                <a:effectLst/>
                <a:latin typeface="Times New Roman" panose="02020603050405020304" pitchFamily="18" charset="0"/>
                <a:ea typeface="Times New Roman" panose="02020603050405020304" pitchFamily="18" charset="0"/>
              </a:rPr>
              <a:t>os</a:t>
            </a:r>
            <a:r>
              <a:rPr lang="lt-LT" sz="3200" dirty="0">
                <a:effectLst/>
                <a:latin typeface="Times New Roman" panose="02020603050405020304" pitchFamily="18" charset="0"/>
                <a:ea typeface="Times New Roman" panose="02020603050405020304" pitchFamily="18" charset="0"/>
              </a:rPr>
              <a:t>) nekilnojamasis turtas (patalpos) turi būti naudojamas (-</a:t>
            </a:r>
            <a:r>
              <a:rPr lang="lt-LT" sz="3200" dirty="0" err="1">
                <a:effectLst/>
                <a:latin typeface="Times New Roman" panose="02020603050405020304" pitchFamily="18" charset="0"/>
                <a:ea typeface="Times New Roman" panose="02020603050405020304" pitchFamily="18" charset="0"/>
              </a:rPr>
              <a:t>os</a:t>
            </a:r>
            <a:r>
              <a:rPr lang="lt-LT" sz="3200" dirty="0">
                <a:effectLst/>
                <a:latin typeface="Times New Roman" panose="02020603050405020304" pitchFamily="18" charset="0"/>
                <a:ea typeface="Times New Roman" panose="02020603050405020304" pitchFamily="18" charset="0"/>
              </a:rPr>
              <a:t>) vykdant projekto tikslą atitinkančias veiklas ne trumpiau kaip 5 metus nuo projekto veiklų įgyvendinimo pabaigos.</a:t>
            </a:r>
          </a:p>
        </p:txBody>
      </p:sp>
      <p:pic>
        <p:nvPicPr>
          <p:cNvPr id="5" name="Grafinis elementas 4">
            <a:extLst>
              <a:ext uri="{FF2B5EF4-FFF2-40B4-BE49-F238E27FC236}">
                <a16:creationId xmlns:a16="http://schemas.microsoft.com/office/drawing/2014/main" id="{84E4AA8D-C7F2-2FCC-AFF7-42943BDED3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074682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593D-0006-BB2C-341E-C719CA6DFA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BC42FD7-80F3-1FAA-7117-B0074170041D}"/>
              </a:ext>
            </a:extLst>
          </p:cNvPr>
          <p:cNvSpPr>
            <a:spLocks noGrp="1"/>
          </p:cNvSpPr>
          <p:nvPr>
            <p:ph type="title"/>
          </p:nvPr>
        </p:nvSpPr>
        <p:spPr>
          <a:xfrm>
            <a:off x="838200" y="365126"/>
            <a:ext cx="10515600" cy="1049338"/>
          </a:xfrm>
        </p:spPr>
        <p:txBody>
          <a:bodyPr>
            <a:normAutofit/>
          </a:bodyPr>
          <a:lstStyle/>
          <a:p>
            <a:pPr algn="ctr"/>
            <a:r>
              <a:rPr lang="lt-LT" sz="2800" b="1" dirty="0">
                <a:latin typeface="Times New Roman" panose="02020603050405020304" pitchFamily="18" charset="0"/>
                <a:cs typeface="Times New Roman" panose="02020603050405020304" pitchFamily="18" charset="0"/>
              </a:rPr>
              <a:t>VIEŠINIMAS (1)</a:t>
            </a:r>
          </a:p>
        </p:txBody>
      </p:sp>
      <p:sp>
        <p:nvSpPr>
          <p:cNvPr id="3" name="Turinio vietos rezervavimo ženklas 2">
            <a:extLst>
              <a:ext uri="{FF2B5EF4-FFF2-40B4-BE49-F238E27FC236}">
                <a16:creationId xmlns:a16="http://schemas.microsoft.com/office/drawing/2014/main" id="{A812BDFA-D3E2-2216-511E-A4C5D916B3E8}"/>
              </a:ext>
            </a:extLst>
          </p:cNvPr>
          <p:cNvSpPr>
            <a:spLocks noGrp="1"/>
          </p:cNvSpPr>
          <p:nvPr>
            <p:ph idx="1"/>
          </p:nvPr>
        </p:nvSpPr>
        <p:spPr>
          <a:xfrm>
            <a:off x="838199" y="1728788"/>
            <a:ext cx="10862569" cy="3500437"/>
          </a:xfrm>
        </p:spPr>
        <p:txBody>
          <a:bodyPr>
            <a:normAutofit/>
          </a:bodyPr>
          <a:lstStyle/>
          <a:p>
            <a:pPr marL="0" indent="0" algn="just">
              <a:buNone/>
            </a:pPr>
            <a:r>
              <a:rPr lang="lt-LT" dirty="0">
                <a:latin typeface="Times New Roman" panose="02020603050405020304" pitchFamily="18" charset="0"/>
                <a:cs typeface="Times New Roman" panose="02020603050405020304" pitchFamily="18" charset="0"/>
              </a:rPr>
              <a:t>Projektuose naudojamas viešinimo ženkliukas:</a:t>
            </a:r>
          </a:p>
          <a:p>
            <a:pPr marL="0" indent="0" algn="just">
              <a:buNone/>
            </a:pPr>
            <a:endParaRPr lang="lt-LT"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lt-LT"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a:p>
            <a:pPr marL="0" indent="0" algn="just">
              <a:buNone/>
            </a:pPr>
            <a:r>
              <a:rPr lang="lt-LT" dirty="0">
                <a:latin typeface="Times New Roman" panose="02020603050405020304" pitchFamily="18" charset="0"/>
                <a:cs typeface="Times New Roman" panose="02020603050405020304" pitchFamily="18" charset="0"/>
              </a:rPr>
              <a:t>Viešinimo reikalavimai nurodyti </a:t>
            </a:r>
            <a:r>
              <a:rPr lang="lt-LT" b="1" dirty="0">
                <a:latin typeface="Times New Roman" panose="02020603050405020304" pitchFamily="18" charset="0"/>
                <a:cs typeface="Times New Roman" panose="02020603050405020304" pitchFamily="18" charset="0"/>
              </a:rPr>
              <a:t>Komunikacijos vadove projektų vykdytojams</a:t>
            </a:r>
            <a:r>
              <a:rPr lang="lt-LT" dirty="0">
                <a:latin typeface="Times New Roman" panose="02020603050405020304" pitchFamily="18" charset="0"/>
                <a:cs typeface="Times New Roman" panose="02020603050405020304" pitchFamily="18" charset="0"/>
              </a:rPr>
              <a:t> ir </a:t>
            </a:r>
            <a:r>
              <a:rPr lang="lt-LT" b="1" dirty="0">
                <a:effectLst/>
                <a:latin typeface="Times New Roman" panose="02020603050405020304" pitchFamily="18" charset="0"/>
                <a:cs typeface="Times New Roman" panose="02020603050405020304" pitchFamily="18" charset="0"/>
              </a:rPr>
              <a:t>ES investicijų stiliaus knygoje </a:t>
            </a:r>
            <a:r>
              <a:rPr lang="lt-LT" dirty="0">
                <a:effectLst/>
                <a:latin typeface="Times New Roman" panose="02020603050405020304" pitchFamily="18" charset="0"/>
                <a:cs typeface="Times New Roman" panose="02020603050405020304" pitchFamily="18" charset="0"/>
              </a:rPr>
              <a:t>(nuoroda: </a:t>
            </a:r>
            <a:r>
              <a:rPr lang="lt-LT" dirty="0">
                <a:solidFill>
                  <a:srgbClr val="0070C0"/>
                </a:solidFill>
                <a:effectLst/>
                <a:latin typeface="Times New Roman" panose="02020603050405020304" pitchFamily="18" charset="0"/>
                <a:cs typeface="Times New Roman" panose="02020603050405020304" pitchFamily="18" charset="0"/>
              </a:rPr>
              <a:t>https://2021.esinvesticijos.lt/naudinga-informacija/viesinimas) </a:t>
            </a:r>
            <a:endParaRPr lang="lt-LT" dirty="0">
              <a:solidFill>
                <a:srgbClr val="0070C0"/>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35C98475-EF91-4798-0FEE-CF09D8B12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6" name="Grafinis elementas 5">
            <a:extLst>
              <a:ext uri="{FF2B5EF4-FFF2-40B4-BE49-F238E27FC236}">
                <a16:creationId xmlns:a16="http://schemas.microsoft.com/office/drawing/2014/main" id="{6C324062-6333-455C-960A-211A8AC0EB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6844" y="2424713"/>
            <a:ext cx="3258312" cy="716900"/>
          </a:xfrm>
          <a:prstGeom prst="rect">
            <a:avLst/>
          </a:prstGeom>
        </p:spPr>
      </p:pic>
    </p:spTree>
    <p:extLst>
      <p:ext uri="{BB962C8B-B14F-4D97-AF65-F5344CB8AC3E}">
        <p14:creationId xmlns:p14="http://schemas.microsoft.com/office/powerpoint/2010/main" val="151044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lt-LT" sz="3200" b="1" dirty="0">
                <a:latin typeface="Times New Roman" panose="02020603050405020304" pitchFamily="18" charset="0"/>
                <a:cs typeface="Times New Roman" panose="02020603050405020304" pitchFamily="18" charset="0"/>
              </a:rPr>
              <a:t>VIEŠINIMAS (2)</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Turinio vietos rezervavimo ženklas 5">
            <a:extLst>
              <a:ext uri="{FF2B5EF4-FFF2-40B4-BE49-F238E27FC236}">
                <a16:creationId xmlns:a16="http://schemas.microsoft.com/office/drawing/2014/main" id="{163D58B2-085B-4E6B-9E0F-3E6B345812D9}"/>
              </a:ext>
            </a:extLst>
          </p:cNvPr>
          <p:cNvSpPr>
            <a:spLocks noGrp="1"/>
          </p:cNvSpPr>
          <p:nvPr>
            <p:ph idx="1"/>
          </p:nvPr>
        </p:nvSpPr>
        <p:spPr>
          <a:xfrm>
            <a:off x="838200" y="1242875"/>
            <a:ext cx="10515600" cy="4257814"/>
          </a:xfrm>
        </p:spPr>
        <p:txBody>
          <a:bodyPr>
            <a:normAutofit lnSpcReduction="10000"/>
          </a:bodyPr>
          <a:lstStyle/>
          <a:p>
            <a:pPr marL="0" indent="0" algn="just">
              <a:buNone/>
            </a:pPr>
            <a:r>
              <a:rPr lang="lt-LT" sz="2400" b="1" dirty="0">
                <a:latin typeface="Times New Roman" panose="02020603050405020304" pitchFamily="18" charset="0"/>
                <a:cs typeface="Times New Roman" panose="02020603050405020304" pitchFamily="18" charset="0"/>
              </a:rPr>
              <a:t>Viešinimo priemonės </a:t>
            </a:r>
            <a:r>
              <a:rPr lang="lt-LT" sz="2400" dirty="0">
                <a:latin typeface="Times New Roman" panose="02020603050405020304" pitchFamily="18" charset="0"/>
                <a:cs typeface="Times New Roman" panose="02020603050405020304" pitchFamily="18" charset="0"/>
              </a:rPr>
              <a:t>(plačiau apie priemones ir jų privalomumą PAFT VIII skyriaus 1 skirsnyje):</a:t>
            </a:r>
          </a:p>
          <a:p>
            <a:pPr marL="0" indent="0" algn="just">
              <a:spcBef>
                <a:spcPts val="0"/>
              </a:spcBef>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1) Projekto</a:t>
            </a:r>
            <a:r>
              <a:rPr lang="lt-LT"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vykdytojo ir partnerio pagrindinėje interneto svetainėje (jeigu tokia yra) ir socialiniuose tinkluose per 20 darbo dienų nuo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a:t>
            </a:r>
            <a:r>
              <a:rPr lang="lt-LT"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sutarties pasirašymo dienos paskelbiamas trumpas projekto aprašymas,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kuriame pristatomos visos įgyvendinant projektą suplanuotos veiklos, </a:t>
            </a:r>
            <a:r>
              <a:rPr lang="lt-LT" sz="2400" dirty="0" err="1">
                <a:effectLst/>
                <a:latin typeface="Times New Roman" panose="02020603050405020304" pitchFamily="18" charset="0"/>
                <a:ea typeface="Times New Roman" panose="02020603050405020304" pitchFamily="18" charset="0"/>
                <a:cs typeface="Times New Roman" panose="02020603050405020304" pitchFamily="18" charset="0"/>
              </a:rPr>
              <a:t>poveiklės</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 nurodomi projekto tikslai bei rezultatai ir informuojama apie gautą ES finansavimą. </a:t>
            </a:r>
            <a:r>
              <a:rPr lang="lt-LT" sz="2400" dirty="0">
                <a:latin typeface="Times New Roman" panose="02020603050405020304" pitchFamily="18" charset="0"/>
                <a:cs typeface="Times New Roman" panose="02020603050405020304" pitchFamily="18" charset="0"/>
              </a:rPr>
              <a:t> </a:t>
            </a:r>
          </a:p>
          <a:p>
            <a:pPr marL="0" indent="0" algn="just">
              <a:buNone/>
            </a:pPr>
            <a:r>
              <a:rPr lang="lt-LT" sz="2400" dirty="0">
                <a:solidFill>
                  <a:srgbClr val="000000"/>
                </a:solidFill>
                <a:effectLst/>
                <a:latin typeface="Times New Roman" panose="02020603050405020304" pitchFamily="18" charset="0"/>
                <a:ea typeface="Times New Roman" panose="02020603050405020304" pitchFamily="18" charset="0"/>
              </a:rPr>
              <a:t>2) V</a:t>
            </a:r>
            <a:r>
              <a:rPr lang="lt-LT" sz="2400" dirty="0">
                <a:effectLst/>
                <a:latin typeface="Times New Roman" panose="02020603050405020304" pitchFamily="18" charset="0"/>
                <a:ea typeface="Times New Roman" panose="02020603050405020304" pitchFamily="18" charset="0"/>
              </a:rPr>
              <a:t>isuomenei ar </a:t>
            </a:r>
            <a:r>
              <a:rPr lang="lt-LT" sz="2400" dirty="0">
                <a:solidFill>
                  <a:srgbClr val="000000"/>
                </a:solidFill>
                <a:effectLst/>
                <a:latin typeface="Times New Roman" panose="02020603050405020304" pitchFamily="18" charset="0"/>
                <a:ea typeface="Times New Roman" panose="02020603050405020304" pitchFamily="18" charset="0"/>
              </a:rPr>
              <a:t>projekto </a:t>
            </a:r>
            <a:r>
              <a:rPr lang="lt-LT" sz="2400" dirty="0">
                <a:effectLst/>
                <a:latin typeface="Times New Roman" panose="02020603050405020304" pitchFamily="18" charset="0"/>
                <a:ea typeface="Times New Roman" panose="02020603050405020304" pitchFamily="18" charset="0"/>
              </a:rPr>
              <a:t>dalyviams skirtuose dokumentuose</a:t>
            </a:r>
            <a:r>
              <a:rPr lang="lt-LT" sz="2400" dirty="0">
                <a:solidFill>
                  <a:srgbClr val="000000"/>
                </a:solidFill>
                <a:effectLst/>
                <a:latin typeface="Times New Roman" panose="02020603050405020304" pitchFamily="18" charset="0"/>
                <a:ea typeface="Times New Roman" panose="02020603050405020304" pitchFamily="18" charset="0"/>
              </a:rPr>
              <a:t>, susijusiuose su projekto įgyvendinimu,</a:t>
            </a:r>
            <a:r>
              <a:rPr lang="lt-LT" sz="2400" dirty="0">
                <a:effectLst/>
                <a:latin typeface="Times New Roman" panose="02020603050405020304" pitchFamily="18" charset="0"/>
                <a:ea typeface="Times New Roman" panose="02020603050405020304" pitchFamily="18" charset="0"/>
              </a:rPr>
              <a:t> aiškiai </a:t>
            </a:r>
            <a:r>
              <a:rPr lang="lt-LT" sz="2400" dirty="0">
                <a:solidFill>
                  <a:srgbClr val="000000"/>
                </a:solidFill>
                <a:effectLst/>
                <a:latin typeface="Times New Roman" panose="02020603050405020304" pitchFamily="18" charset="0"/>
                <a:ea typeface="Times New Roman" panose="02020603050405020304" pitchFamily="18" charset="0"/>
              </a:rPr>
              <a:t>pateikiama informacija </a:t>
            </a:r>
            <a:r>
              <a:rPr lang="lt-LT" sz="2400" dirty="0">
                <a:effectLst/>
                <a:latin typeface="Times New Roman" panose="02020603050405020304" pitchFamily="18" charset="0"/>
                <a:ea typeface="Times New Roman" panose="02020603050405020304" pitchFamily="18" charset="0"/>
              </a:rPr>
              <a:t>apie gautą ES finansavimą</a:t>
            </a:r>
            <a:r>
              <a:rPr lang="lt-LT" sz="2400" dirty="0">
                <a:solidFill>
                  <a:srgbClr val="000000"/>
                </a:solidFill>
                <a:effectLst/>
                <a:latin typeface="Times New Roman" panose="02020603050405020304" pitchFamily="18" charset="0"/>
                <a:ea typeface="Times New Roman" panose="02020603050405020304" pitchFamily="18" charset="0"/>
              </a:rPr>
              <a:t>, o </a:t>
            </a:r>
            <a:r>
              <a:rPr lang="lt-LT" sz="2400" dirty="0">
                <a:effectLst/>
                <a:latin typeface="Times New Roman" panose="02020603050405020304" pitchFamily="18" charset="0"/>
                <a:ea typeface="Times New Roman" panose="02020603050405020304" pitchFamily="18" charset="0"/>
              </a:rPr>
              <a:t>komunikacijos medžiagoje, </a:t>
            </a:r>
            <a:r>
              <a:rPr lang="lt-LT" sz="2400" dirty="0">
                <a:solidFill>
                  <a:srgbClr val="000000"/>
                </a:solidFill>
                <a:effectLst/>
                <a:latin typeface="Times New Roman" panose="02020603050405020304" pitchFamily="18" charset="0"/>
                <a:ea typeface="Times New Roman" panose="02020603050405020304" pitchFamily="18" charset="0"/>
              </a:rPr>
              <a:t>su</a:t>
            </a:r>
            <a:r>
              <a:rPr lang="lt-LT" sz="2400" dirty="0">
                <a:effectLst/>
                <a:latin typeface="Times New Roman" panose="02020603050405020304" pitchFamily="18" charset="0"/>
                <a:ea typeface="Times New Roman" panose="02020603050405020304" pitchFamily="18" charset="0"/>
              </a:rPr>
              <a:t>sijusi</a:t>
            </a:r>
            <a:r>
              <a:rPr lang="lt-LT" sz="2400" dirty="0">
                <a:solidFill>
                  <a:srgbClr val="000000"/>
                </a:solidFill>
                <a:effectLst/>
                <a:latin typeface="Times New Roman" panose="02020603050405020304" pitchFamily="18" charset="0"/>
                <a:ea typeface="Times New Roman" panose="02020603050405020304" pitchFamily="18" charset="0"/>
              </a:rPr>
              <a:t>oje su ES investicijų viešinimu,</a:t>
            </a:r>
            <a:r>
              <a:rPr lang="lt-LT" sz="2400" dirty="0">
                <a:effectLst/>
                <a:latin typeface="Times New Roman" panose="02020603050405020304" pitchFamily="18" charset="0"/>
                <a:ea typeface="Times New Roman" panose="02020603050405020304" pitchFamily="18" charset="0"/>
              </a:rPr>
              <a:t> aiškiai </a:t>
            </a:r>
            <a:r>
              <a:rPr lang="lt-LT" sz="2400" dirty="0">
                <a:solidFill>
                  <a:srgbClr val="000000"/>
                </a:solidFill>
                <a:effectLst/>
                <a:latin typeface="Times New Roman" panose="02020603050405020304" pitchFamily="18" charset="0"/>
                <a:ea typeface="Times New Roman" panose="02020603050405020304" pitchFamily="18" charset="0"/>
              </a:rPr>
              <a:t>pateikiama informacija </a:t>
            </a:r>
            <a:r>
              <a:rPr lang="lt-LT" sz="2400" dirty="0">
                <a:effectLst/>
                <a:latin typeface="Times New Roman" panose="02020603050405020304" pitchFamily="18" charset="0"/>
                <a:ea typeface="Times New Roman" panose="02020603050405020304" pitchFamily="18" charset="0"/>
              </a:rPr>
              <a:t>apie ES </a:t>
            </a:r>
            <a:r>
              <a:rPr lang="lt-LT" sz="2400" dirty="0">
                <a:solidFill>
                  <a:srgbClr val="000000"/>
                </a:solidFill>
                <a:effectLst/>
                <a:latin typeface="Times New Roman" panose="02020603050405020304" pitchFamily="18" charset="0"/>
                <a:ea typeface="Times New Roman" panose="02020603050405020304" pitchFamily="18" charset="0"/>
              </a:rPr>
              <a:t>indėlį ir naudą. Šis reikalavimas taikomas visiems projektams.</a:t>
            </a:r>
          </a:p>
          <a:p>
            <a:pPr marL="0" indent="0" algn="just">
              <a:buNone/>
            </a:pPr>
            <a:r>
              <a:rPr lang="lt-LT" sz="2400" i="1" dirty="0">
                <a:solidFill>
                  <a:srgbClr val="000000"/>
                </a:solidFill>
                <a:latin typeface="Times New Roman" panose="02020603050405020304" pitchFamily="18" charset="0"/>
                <a:ea typeface="Times New Roman" panose="02020603050405020304" pitchFamily="18" charset="0"/>
              </a:rPr>
              <a:t>Pastaba: šiuos reikalavimus privaloma atitikti ir pažymėti PĮP</a:t>
            </a:r>
            <a:endParaRPr lang="lt-LT" sz="2400" i="1"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33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lt-LT" sz="3200" b="1" dirty="0">
                <a:latin typeface="Times New Roman" panose="02020603050405020304" pitchFamily="18" charset="0"/>
                <a:cs typeface="Times New Roman" panose="02020603050405020304" pitchFamily="18" charset="0"/>
              </a:rPr>
              <a:t>VIEŠINIMAS (3)</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Turinio vietos rezervavimo ženklas 5">
            <a:extLst>
              <a:ext uri="{FF2B5EF4-FFF2-40B4-BE49-F238E27FC236}">
                <a16:creationId xmlns:a16="http://schemas.microsoft.com/office/drawing/2014/main" id="{163D58B2-085B-4E6B-9E0F-3E6B345812D9}"/>
              </a:ext>
            </a:extLst>
          </p:cNvPr>
          <p:cNvSpPr>
            <a:spLocks noGrp="1"/>
          </p:cNvSpPr>
          <p:nvPr>
            <p:ph idx="1"/>
          </p:nvPr>
        </p:nvSpPr>
        <p:spPr>
          <a:xfrm>
            <a:off x="838200" y="1242875"/>
            <a:ext cx="10515600" cy="4257814"/>
          </a:xfrm>
        </p:spPr>
        <p:txBody>
          <a:bodyPr>
            <a:normAutofit lnSpcReduction="10000"/>
          </a:bodyPr>
          <a:lstStyle/>
          <a:p>
            <a:pPr marL="0" indent="0" algn="just">
              <a:buNone/>
            </a:pPr>
            <a:r>
              <a:rPr lang="lt-LT" sz="2400" dirty="0">
                <a:solidFill>
                  <a:srgbClr val="000000"/>
                </a:solidFill>
                <a:effectLst/>
                <a:latin typeface="Times New Roman" panose="02020603050405020304" pitchFamily="18" charset="0"/>
                <a:ea typeface="Times New Roman" panose="02020603050405020304" pitchFamily="18" charset="0"/>
              </a:rPr>
              <a:t>3) </a:t>
            </a:r>
            <a:r>
              <a:rPr lang="lt-LT" sz="2400" dirty="0">
                <a:solidFill>
                  <a:srgbClr val="000000"/>
                </a:solidFill>
                <a:latin typeface="Times New Roman" panose="02020603050405020304" pitchFamily="18" charset="0"/>
                <a:ea typeface="Times New Roman" panose="02020603050405020304" pitchFamily="18" charset="0"/>
              </a:rPr>
              <a:t>P</a:t>
            </a:r>
            <a:r>
              <a:rPr lang="lt-LT" sz="2400" dirty="0">
                <a:solidFill>
                  <a:srgbClr val="000000"/>
                </a:solidFill>
                <a:effectLst/>
                <a:latin typeface="Times New Roman" panose="02020603050405020304" pitchFamily="18" charset="0"/>
                <a:ea typeface="Times New Roman" panose="02020603050405020304" pitchFamily="18" charset="0"/>
              </a:rPr>
              <a:t>er 20 darbo dienų nuo </a:t>
            </a:r>
            <a:r>
              <a:rPr lang="lt-LT" sz="2400" dirty="0">
                <a:effectLst/>
                <a:latin typeface="Times New Roman" panose="02020603050405020304" pitchFamily="18" charset="0"/>
                <a:ea typeface="Times New Roman" panose="02020603050405020304" pitchFamily="18" charset="0"/>
              </a:rPr>
              <a:t>projekto </a:t>
            </a:r>
            <a:r>
              <a:rPr lang="lt-LT" sz="2400" dirty="0">
                <a:solidFill>
                  <a:srgbClr val="000000"/>
                </a:solidFill>
                <a:effectLst/>
                <a:latin typeface="Times New Roman" panose="02020603050405020304" pitchFamily="18" charset="0"/>
                <a:ea typeface="Times New Roman" panose="02020603050405020304" pitchFamily="18" charset="0"/>
              </a:rPr>
              <a:t>sutarties pasirašymo dienos </a:t>
            </a:r>
            <a:r>
              <a:rPr lang="lt-LT" sz="2400" dirty="0">
                <a:effectLst/>
                <a:latin typeface="Times New Roman" panose="02020603050405020304" pitchFamily="18" charset="0"/>
                <a:ea typeface="Times New Roman" panose="02020603050405020304" pitchFamily="18" charset="0"/>
              </a:rPr>
              <a:t>visuomenei gerai matomoje vietoje (pavyzdžiui, prie pagrindinio įėjimo į pastatą ar organizacijos vestibiulyje) viešai </a:t>
            </a:r>
            <a:r>
              <a:rPr lang="lt-LT" sz="2400" dirty="0">
                <a:solidFill>
                  <a:srgbClr val="000000"/>
                </a:solidFill>
                <a:effectLst/>
                <a:latin typeface="Times New Roman" panose="02020603050405020304" pitchFamily="18" charset="0"/>
                <a:ea typeface="Times New Roman" panose="02020603050405020304" pitchFamily="18" charset="0"/>
              </a:rPr>
              <a:t>iškabinamas bent vienas spausdintas ar rodomas elektroninis ne mažesnis nei A3 formato pranešimas (plakatas), kuriame pateikiama informacija apie projektą ir paskelbiama apie gautą ES finansavimą. </a:t>
            </a:r>
          </a:p>
          <a:p>
            <a:pPr marL="0" indent="0" algn="just">
              <a:buNone/>
            </a:pPr>
            <a:r>
              <a:rPr lang="lt-LT" sz="2400" dirty="0">
                <a:solidFill>
                  <a:srgbClr val="000000"/>
                </a:solidFill>
                <a:latin typeface="Times New Roman" panose="02020603050405020304" pitchFamily="18" charset="0"/>
                <a:ea typeface="Times New Roman" panose="02020603050405020304" pitchFamily="18" charset="0"/>
              </a:rPr>
              <a:t>4)</a:t>
            </a:r>
            <a:r>
              <a:rPr lang="lt-LT" sz="2400" dirty="0">
                <a:effectLst/>
                <a:latin typeface="Times New Roman" panose="02020603050405020304" pitchFamily="18" charset="0"/>
                <a:ea typeface="Times New Roman" panose="02020603050405020304" pitchFamily="18" charset="0"/>
              </a:rPr>
              <a:t> Kai projektas, </a:t>
            </a:r>
            <a:r>
              <a:rPr lang="lt-LT" sz="2400" dirty="0">
                <a:solidFill>
                  <a:srgbClr val="000000"/>
                </a:solidFill>
                <a:effectLst/>
                <a:latin typeface="Times New Roman" panose="02020603050405020304" pitchFamily="18" charset="0"/>
                <a:ea typeface="Times New Roman" panose="02020603050405020304" pitchFamily="18" charset="0"/>
              </a:rPr>
              <a:t>susijęs su fizinėmis investicijomis, pradedamas įgyvendinti</a:t>
            </a:r>
            <a:r>
              <a:rPr lang="lt-LT" sz="2400" dirty="0">
                <a:effectLst/>
                <a:latin typeface="Times New Roman" panose="02020603050405020304" pitchFamily="18" charset="0"/>
                <a:ea typeface="Times New Roman" panose="02020603050405020304" pitchFamily="18" charset="0"/>
              </a:rPr>
              <a:t> </a:t>
            </a:r>
            <a:r>
              <a:rPr lang="lt-LT" sz="2400" dirty="0">
                <a:solidFill>
                  <a:srgbClr val="000000"/>
                </a:solidFill>
                <a:effectLst/>
                <a:latin typeface="Times New Roman" panose="02020603050405020304" pitchFamily="18" charset="0"/>
                <a:ea typeface="Times New Roman" panose="02020603050405020304" pitchFamily="18" charset="0"/>
              </a:rPr>
              <a:t>arba nupirkta įranga</a:t>
            </a:r>
            <a:r>
              <a:rPr lang="lt-LT" sz="2400" dirty="0">
                <a:effectLst/>
                <a:latin typeface="Times New Roman" panose="02020603050405020304" pitchFamily="18" charset="0"/>
                <a:ea typeface="Times New Roman" panose="02020603050405020304" pitchFamily="18" charset="0"/>
              </a:rPr>
              <a:t> </a:t>
            </a:r>
            <a:r>
              <a:rPr lang="lt-LT" sz="2400" dirty="0">
                <a:solidFill>
                  <a:srgbClr val="000000"/>
                </a:solidFill>
                <a:effectLst/>
                <a:latin typeface="Times New Roman" panose="02020603050405020304" pitchFamily="18" charset="0"/>
                <a:ea typeface="Times New Roman" panose="02020603050405020304" pitchFamily="18" charset="0"/>
              </a:rPr>
              <a:t>sumontuojama </a:t>
            </a:r>
            <a:r>
              <a:rPr lang="lt-LT" sz="2400" dirty="0">
                <a:effectLst/>
                <a:latin typeface="Times New Roman" panose="02020603050405020304" pitchFamily="18" charset="0"/>
                <a:ea typeface="Times New Roman" panose="02020603050405020304" pitchFamily="18" charset="0"/>
              </a:rPr>
              <a:t>visuomenei gerai matomoje vietoje (pavyzdžiui, prie pagrindinio įėjimo į pastatą ar organizacijos vestibiulyje), </a:t>
            </a:r>
            <a:r>
              <a:rPr lang="lt-LT" sz="2400" dirty="0">
                <a:solidFill>
                  <a:srgbClr val="000000"/>
                </a:solidFill>
                <a:effectLst/>
                <a:latin typeface="Times New Roman" panose="02020603050405020304" pitchFamily="18" charset="0"/>
                <a:ea typeface="Times New Roman" panose="02020603050405020304" pitchFamily="18" charset="0"/>
              </a:rPr>
              <a:t>viešai pakabinama ar pastatoma nuolatinė informacinė lentelė arba stendas</a:t>
            </a:r>
            <a:r>
              <a:rPr lang="lt-LT" sz="2400" dirty="0">
                <a:effectLst/>
                <a:latin typeface="Times New Roman" panose="02020603050405020304" pitchFamily="18" charset="0"/>
                <a:ea typeface="Times New Roman" panose="02020603050405020304" pitchFamily="18" charset="0"/>
              </a:rPr>
              <a:t>. Šią priemonę įgyvendinti būtina, kai: </a:t>
            </a:r>
            <a:r>
              <a:rPr lang="lt-LT" sz="2400" dirty="0">
                <a:solidFill>
                  <a:srgbClr val="000000"/>
                </a:solidFill>
                <a:effectLst/>
                <a:latin typeface="Times New Roman" panose="02020603050405020304" pitchFamily="18" charset="0"/>
                <a:ea typeface="Times New Roman" panose="02020603050405020304" pitchFamily="18" charset="0"/>
              </a:rPr>
              <a:t>ESF+ lėšomis finansuojamas projektas, kurio visos išlaidos viršija 100 000 (vieną šimtą tūkstančių) eurų.</a:t>
            </a:r>
          </a:p>
          <a:p>
            <a:pPr marL="0" indent="0" algn="just">
              <a:buNone/>
            </a:pPr>
            <a:r>
              <a:rPr lang="lt-LT" sz="2400" i="1" dirty="0">
                <a:solidFill>
                  <a:srgbClr val="000000"/>
                </a:solidFill>
                <a:latin typeface="Times New Roman" panose="02020603050405020304" pitchFamily="18" charset="0"/>
                <a:ea typeface="Times New Roman" panose="02020603050405020304" pitchFamily="18" charset="0"/>
              </a:rPr>
              <a:t>Pastaba: vieną iš šių reikalavimų privaloma atitikti ir pažymėti PĮP, priklausomai nuo projekto dydžio.</a:t>
            </a:r>
            <a:endParaRPr lang="lt-LT" sz="2400" i="1"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24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249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7313-1740-C46D-A996-4E433BD6E3B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CBA22AD-5785-DEFB-0FC5-B41D5170B976}"/>
              </a:ext>
            </a:extLst>
          </p:cNvPr>
          <p:cNvSpPr>
            <a:spLocks noGrp="1"/>
          </p:cNvSpPr>
          <p:nvPr>
            <p:ph type="title"/>
          </p:nvPr>
        </p:nvSpPr>
        <p:spPr>
          <a:xfrm>
            <a:off x="838200" y="365125"/>
            <a:ext cx="10515600" cy="1028669"/>
          </a:xfrm>
        </p:spPr>
        <p:txBody>
          <a:bodyPr>
            <a:normAutofit/>
          </a:bodyPr>
          <a:lstStyle/>
          <a:p>
            <a:pPr algn="ct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PĮP TEIKIMAS</a:t>
            </a:r>
          </a:p>
        </p:txBody>
      </p:sp>
      <p:sp>
        <p:nvSpPr>
          <p:cNvPr id="3" name="Turinio vietos rezervavimo ženklas 2">
            <a:extLst>
              <a:ext uri="{FF2B5EF4-FFF2-40B4-BE49-F238E27FC236}">
                <a16:creationId xmlns:a16="http://schemas.microsoft.com/office/drawing/2014/main" id="{D0AE79EF-646A-AA50-BD61-411E4FEC70F3}"/>
              </a:ext>
            </a:extLst>
          </p:cNvPr>
          <p:cNvSpPr>
            <a:spLocks noGrp="1"/>
          </p:cNvSpPr>
          <p:nvPr>
            <p:ph idx="1"/>
          </p:nvPr>
        </p:nvSpPr>
        <p:spPr>
          <a:xfrm>
            <a:off x="838200" y="1737804"/>
            <a:ext cx="10915835" cy="3382392"/>
          </a:xfrm>
        </p:spPr>
        <p:txBody>
          <a:bodyPr>
            <a:noAutofit/>
          </a:bodyPr>
          <a:lstStyle/>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Projektų įgyvendinimo planai teikiami nuo </a:t>
            </a:r>
            <a:r>
              <a:rPr lang="lt-LT"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2026-01- </a:t>
            </a:r>
            <a:r>
              <a:rPr lang="lt-LT"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8.00 val</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iki </a:t>
            </a:r>
            <a:r>
              <a:rPr lang="lt-LT"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2025-02-</a:t>
            </a:r>
            <a:r>
              <a:rPr lang="lt-LT"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17.00 val</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400" dirty="0">
                <a:effectLst/>
                <a:latin typeface="Times New Roman" panose="02020603050405020304" pitchFamily="18" charset="0"/>
                <a:ea typeface="Times New Roman" panose="02020603050405020304" pitchFamily="18" charset="0"/>
              </a:rPr>
              <a:t>Siekiant gauti finansavimą, pildomas PĮP ir kartu su visais priedais teikiamas per Europos Sąjungos investicijų administravimo informacinės sistemos (INVESTIS) duomenų mainų svetainę https://dms.investis.lt/, skirtą INVESTIS elektroninėms paslaugoms teikti (DMS). </a:t>
            </a:r>
          </a:p>
          <a:p>
            <a:pPr algn="just"/>
            <a:r>
              <a:rPr lang="lt-LT" sz="2400" dirty="0">
                <a:effectLst/>
                <a:latin typeface="Times New Roman" panose="02020603050405020304" pitchFamily="18" charset="0"/>
                <a:ea typeface="Times New Roman" panose="02020603050405020304" pitchFamily="18" charset="0"/>
              </a:rPr>
              <a:t>Vienas pareiškėjas viename kvietime gali pateikti tik vieną PĮP. </a:t>
            </a:r>
          </a:p>
          <a:p>
            <a:pPr algn="just"/>
            <a:r>
              <a:rPr lang="lt-LT" sz="2400" dirty="0">
                <a:effectLst/>
                <a:latin typeface="Times New Roman" panose="02020603050405020304" pitchFamily="18" charset="0"/>
                <a:ea typeface="Times New Roman" panose="02020603050405020304" pitchFamily="18" charset="0"/>
              </a:rPr>
              <a:t>Tame pačiame kvietime pareiškėjas negali būti partneriu kitame projekte.</a:t>
            </a:r>
          </a:p>
          <a:p>
            <a:pPr algn="just"/>
            <a:endParaRPr lang="lt-LT" sz="2000" dirty="0">
              <a:solidFill>
                <a:schemeClr val="tx1"/>
              </a:solidFill>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208E9F4C-036C-8C2B-E3D2-5ABA5A118B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865154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en-US" sz="3200" b="1" dirty="0">
                <a:latin typeface="Times New Roman" panose="02020603050405020304" pitchFamily="18" charset="0"/>
                <a:cs typeface="Times New Roman" panose="02020603050405020304" pitchFamily="18" charset="0"/>
              </a:rPr>
              <a:t>BENDRA INFORMACIJA</a:t>
            </a:r>
            <a:r>
              <a:rPr lang="lt-LT" sz="3200" b="1" dirty="0">
                <a:latin typeface="Times New Roman" panose="02020603050405020304" pitchFamily="18" charset="0"/>
                <a:cs typeface="Times New Roman" panose="02020603050405020304" pitchFamily="18" charset="0"/>
              </a:rPr>
              <a:t> (1)</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26AD617-F6ED-8CAB-5958-4AA0E4107FA2}"/>
              </a:ext>
            </a:extLst>
          </p:cNvPr>
          <p:cNvPicPr>
            <a:picLocks noGrp="1" noChangeAspect="1"/>
          </p:cNvPicPr>
          <p:nvPr>
            <p:ph idx="1"/>
          </p:nvPr>
        </p:nvPicPr>
        <p:blipFill rotWithShape="1">
          <a:blip r:embed="rId4"/>
          <a:srcRect l="32640" t="40333" r="12162" b="23600"/>
          <a:stretch/>
        </p:blipFill>
        <p:spPr bwMode="auto">
          <a:xfrm>
            <a:off x="1059255" y="1242874"/>
            <a:ext cx="10677024" cy="4085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004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3CD213-C48F-BC52-784B-CC08A3BB5304}"/>
              </a:ext>
            </a:extLst>
          </p:cNvPr>
          <p:cNvSpPr>
            <a:spLocks noGrp="1"/>
          </p:cNvSpPr>
          <p:nvPr>
            <p:ph type="ctrTitle"/>
          </p:nvPr>
        </p:nvSpPr>
        <p:spPr>
          <a:xfrm>
            <a:off x="838199" y="1122363"/>
            <a:ext cx="7968449" cy="1283486"/>
          </a:xfrm>
        </p:spPr>
        <p:txBody>
          <a:bodyPr>
            <a:normAutofit fontScale="90000"/>
          </a:bodyPr>
          <a:lstStyle/>
          <a:p>
            <a:pPr algn="ctr"/>
            <a:r>
              <a:rPr lang="lt-LT" sz="2400" b="1" dirty="0">
                <a:latin typeface="Times New Roman" panose="02020603050405020304" pitchFamily="18" charset="0"/>
                <a:cs typeface="Times New Roman" panose="02020603050405020304" pitchFamily="18" charset="0"/>
              </a:rPr>
              <a:t>JONAVOS MIESTO VIETOS PLĖTROS STRATEGIJOS 2023-2029 m. IŠKELTI UŽDAVINIAI IR VEIKSMAI, Į KURIUOS PRIVALO ORIENTUOTIS KVIETIMO PROJEKTAI</a:t>
            </a:r>
          </a:p>
        </p:txBody>
      </p:sp>
      <p:sp>
        <p:nvSpPr>
          <p:cNvPr id="3" name="Antrinis pavadinimas 2">
            <a:extLst>
              <a:ext uri="{FF2B5EF4-FFF2-40B4-BE49-F238E27FC236}">
                <a16:creationId xmlns:a16="http://schemas.microsoft.com/office/drawing/2014/main" id="{A57CDD9C-39DA-0DB3-48BA-27B998914002}"/>
              </a:ext>
            </a:extLst>
          </p:cNvPr>
          <p:cNvSpPr>
            <a:spLocks noGrp="1"/>
          </p:cNvSpPr>
          <p:nvPr>
            <p:ph type="subTitle" idx="1"/>
          </p:nvPr>
        </p:nvSpPr>
        <p:spPr>
          <a:xfrm>
            <a:off x="758299" y="2671764"/>
            <a:ext cx="7968449" cy="2894536"/>
          </a:xfrm>
        </p:spPr>
        <p:txBody>
          <a:bodyPr/>
          <a:lstStyle/>
          <a:p>
            <a:pPr algn="just"/>
            <a:r>
              <a:rPr lang="lt-LT" sz="2400" b="1" dirty="0">
                <a:effectLst/>
                <a:latin typeface="Times New Roman" panose="02020603050405020304" pitchFamily="18" charset="0"/>
                <a:ea typeface="Calibri" panose="020F0502020204030204" pitchFamily="34" charset="0"/>
                <a:cs typeface="Arial" panose="020B0604020202020204" pitchFamily="34" charset="0"/>
              </a:rPr>
              <a:t>1 UŽDAVINYS–plėtoti Jonavos mieste teikiamas socialines paslaugas ir stiprinti socialinę </a:t>
            </a:r>
            <a:r>
              <a:rPr lang="lt-LT" sz="2400" b="1" dirty="0" err="1">
                <a:effectLst/>
                <a:latin typeface="Times New Roman" panose="02020603050405020304" pitchFamily="18" charset="0"/>
                <a:ea typeface="Calibri" panose="020F0502020204030204" pitchFamily="34" charset="0"/>
                <a:cs typeface="Arial" panose="020B0604020202020204" pitchFamily="34" charset="0"/>
              </a:rPr>
              <a:t>įtrauktį</a:t>
            </a:r>
            <a:r>
              <a:rPr lang="lt-LT" sz="2400" b="1" dirty="0">
                <a:effectLst/>
                <a:latin typeface="Times New Roman" panose="02020603050405020304" pitchFamily="18" charset="0"/>
                <a:ea typeface="Calibri" panose="020F0502020204030204" pitchFamily="34" charset="0"/>
                <a:cs typeface="Arial" panose="020B0604020202020204" pitchFamily="34" charset="0"/>
              </a:rPr>
              <a:t> bendruomenėje:</a:t>
            </a:r>
            <a:br>
              <a:rPr lang="lt-LT" sz="2400" b="1" dirty="0">
                <a:effectLst/>
                <a:latin typeface="Calibri" panose="020F0502020204030204" pitchFamily="34" charset="0"/>
                <a:ea typeface="Calibri" panose="020F0502020204030204" pitchFamily="34" charset="0"/>
                <a:cs typeface="Arial" panose="020B0604020202020204" pitchFamily="34" charset="0"/>
              </a:rPr>
            </a:br>
            <a:br>
              <a:rPr lang="lt-LT" sz="2400" dirty="0">
                <a:effectLst/>
                <a:latin typeface="Calibri" panose="020F0502020204030204" pitchFamily="34" charset="0"/>
                <a:ea typeface="Calibri" panose="020F0502020204030204" pitchFamily="34" charset="0"/>
                <a:cs typeface="Arial" panose="020B0604020202020204" pitchFamily="34" charset="0"/>
              </a:rPr>
            </a:br>
            <a:r>
              <a:rPr lang="lt-LT" dirty="0">
                <a:effectLst/>
                <a:latin typeface="Times New Roman" panose="02020603050405020304" pitchFamily="18" charset="0"/>
                <a:ea typeface="Times New Roman" panose="02020603050405020304" pitchFamily="18" charset="0"/>
              </a:rPr>
              <a:t>1.1.1 veiksmas - gyventojų poreikius atitinkančių socialinių paslaugų užtikrinimas, plėtojant esamas ir kuriant naujas.</a:t>
            </a:r>
          </a:p>
          <a:p>
            <a:pPr algn="just"/>
            <a:br>
              <a:rPr lang="lt-LT" sz="2400" dirty="0">
                <a:effectLst/>
                <a:latin typeface="Calibri" panose="020F0502020204030204" pitchFamily="34" charset="0"/>
                <a:ea typeface="Calibri" panose="020F0502020204030204" pitchFamily="34" charset="0"/>
                <a:cs typeface="Arial" panose="020B0604020202020204" pitchFamily="34" charset="0"/>
              </a:rPr>
            </a:br>
            <a:endParaRPr lang="lt-LT" dirty="0"/>
          </a:p>
        </p:txBody>
      </p:sp>
      <p:pic>
        <p:nvPicPr>
          <p:cNvPr id="6" name="Paveikslėlio vietos rezervavimo ženklas 5">
            <a:extLst>
              <a:ext uri="{FF2B5EF4-FFF2-40B4-BE49-F238E27FC236}">
                <a16:creationId xmlns:a16="http://schemas.microsoft.com/office/drawing/2014/main" id="{BA2246E2-1262-C576-9CA3-532685C73CF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430" t="409" r="-1" b="-49"/>
          <a:stretch/>
        </p:blipFill>
        <p:spPr>
          <a:xfrm>
            <a:off x="8194675" y="199504"/>
            <a:ext cx="3997325" cy="6458471"/>
          </a:xfrm>
        </p:spPr>
      </p:pic>
    </p:spTree>
    <p:extLst>
      <p:ext uri="{BB962C8B-B14F-4D97-AF65-F5344CB8AC3E}">
        <p14:creationId xmlns:p14="http://schemas.microsoft.com/office/powerpoint/2010/main" val="273697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593D-0006-BB2C-341E-C719CA6DFA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BC42FD7-80F3-1FAA-7117-B0074170041D}"/>
              </a:ext>
            </a:extLst>
          </p:cNvPr>
          <p:cNvSpPr>
            <a:spLocks noGrp="1"/>
          </p:cNvSpPr>
          <p:nvPr>
            <p:ph type="title"/>
          </p:nvPr>
        </p:nvSpPr>
        <p:spPr>
          <a:xfrm>
            <a:off x="838200" y="365126"/>
            <a:ext cx="10515600" cy="851116"/>
          </a:xfrm>
        </p:spPr>
        <p:txBody>
          <a:bodyPr>
            <a:normAutofit/>
          </a:bodyPr>
          <a:lstStyle/>
          <a:p>
            <a:pPr algn="ctr"/>
            <a:r>
              <a:rPr lang="lt-LT" sz="2800" b="1">
                <a:latin typeface="Times New Roman" panose="02020603050405020304" pitchFamily="18" charset="0"/>
                <a:cs typeface="Times New Roman" panose="02020603050405020304" pitchFamily="18" charset="0"/>
              </a:rPr>
              <a:t>BENDRA INFORMACIJA (2)</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812BDFA-D3E2-2216-511E-A4C5D916B3E8}"/>
              </a:ext>
            </a:extLst>
          </p:cNvPr>
          <p:cNvSpPr>
            <a:spLocks noGrp="1"/>
          </p:cNvSpPr>
          <p:nvPr>
            <p:ph idx="1"/>
          </p:nvPr>
        </p:nvSpPr>
        <p:spPr>
          <a:xfrm>
            <a:off x="838199" y="1216242"/>
            <a:ext cx="10862569" cy="4257457"/>
          </a:xfrm>
        </p:spPr>
        <p:txBody>
          <a:bodyPr>
            <a:normAutofit fontScale="92500" lnSpcReduction="20000"/>
          </a:bodyPr>
          <a:lstStyle/>
          <a:p>
            <a:pPr algn="just"/>
            <a:r>
              <a:rPr lang="lt-LT" dirty="0">
                <a:latin typeface="Times New Roman" panose="02020603050405020304" pitchFamily="18" charset="0"/>
                <a:cs typeface="Times New Roman" panose="02020603050405020304" pitchFamily="18" charset="0"/>
              </a:rPr>
              <a:t>Maksimalus avansas projektui – 30 proc. projekto vertės. Avanso padengimas galimas su sekančiomis Veiklos ataskaitomis arba su galutine Veiklos ataskaita. Avansinis mokėjimo prašymas gali būti teikiamas dalimis, t. y. ne vieną kartą.  </a:t>
            </a:r>
          </a:p>
          <a:p>
            <a:pPr algn="just"/>
            <a:r>
              <a:rPr lang="lt-LT" dirty="0">
                <a:latin typeface="Times New Roman" panose="02020603050405020304" pitchFamily="18" charset="0"/>
                <a:cs typeface="Times New Roman" panose="02020603050405020304" pitchFamily="18" charset="0"/>
              </a:rPr>
              <a:t>Projekte patirtos išlaidos apmokamos išlaidų kompensavimo būdu.</a:t>
            </a:r>
          </a:p>
          <a:p>
            <a:pPr algn="just"/>
            <a:r>
              <a:rPr lang="lt-LT" dirty="0">
                <a:latin typeface="Times New Roman" panose="02020603050405020304" pitchFamily="18" charset="0"/>
                <a:cs typeface="Times New Roman" panose="02020603050405020304" pitchFamily="18" charset="0"/>
              </a:rPr>
              <a:t>Veiklos ataskaitos CPVA teikiamos ne vėliau kaip po 70 darbo dienų nuo ankstesnės Veiklos ataskaitos pateikimo dienos. Veiklos ataskaitų tikrinimas CPVA užtrunka iki 20 darbo dienų.</a:t>
            </a:r>
          </a:p>
          <a:p>
            <a:pPr algn="just"/>
            <a:r>
              <a:rPr lang="lt-LT" dirty="0">
                <a:latin typeface="Times New Roman" panose="02020603050405020304" pitchFamily="18" charset="0"/>
                <a:cs typeface="Times New Roman" panose="02020603050405020304" pitchFamily="18" charset="0"/>
              </a:rPr>
              <a:t>Viešinimo procedūras projektų vykdytojai privalo atlikti ne vėliau kaip per 20 darbo dienų.</a:t>
            </a:r>
          </a:p>
          <a:p>
            <a:pPr algn="just"/>
            <a:r>
              <a:rPr lang="lt-LT" dirty="0">
                <a:latin typeface="Times New Roman" panose="02020603050405020304" pitchFamily="18" charset="0"/>
                <a:cs typeface="Times New Roman" panose="02020603050405020304" pitchFamily="18" charset="0"/>
              </a:rPr>
              <a:t>Stebėsenos rodiklių pasiekimas yra privalomas projektų vykdytojams projektų įgyvendinimo pabaigoje.</a:t>
            </a:r>
          </a:p>
          <a:p>
            <a:pPr marL="0" indent="0">
              <a:buNone/>
            </a:pPr>
            <a:endParaRPr lang="lt-LT" dirty="0"/>
          </a:p>
        </p:txBody>
      </p:sp>
      <p:pic>
        <p:nvPicPr>
          <p:cNvPr id="5" name="Grafinis elementas 4">
            <a:extLst>
              <a:ext uri="{FF2B5EF4-FFF2-40B4-BE49-F238E27FC236}">
                <a16:creationId xmlns:a16="http://schemas.microsoft.com/office/drawing/2014/main" id="{35C98475-EF91-4798-0FEE-CF09D8B12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73739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BA979-D658-C435-27E0-411B854F12C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12EB2B3-2E0D-52FF-3948-A9EEA9145A1C}"/>
              </a:ext>
            </a:extLst>
          </p:cNvPr>
          <p:cNvSpPr>
            <a:spLocks noGrp="1"/>
          </p:cNvSpPr>
          <p:nvPr>
            <p:ph type="title"/>
          </p:nvPr>
        </p:nvSpPr>
        <p:spPr>
          <a:xfrm>
            <a:off x="838200" y="365126"/>
            <a:ext cx="10515600" cy="820738"/>
          </a:xfrm>
        </p:spPr>
        <p:txBody>
          <a:bodyPr/>
          <a:lstStyle/>
          <a:p>
            <a:pPr algn="ctr"/>
            <a:r>
              <a:rPr lang="lt-LT" b="1" dirty="0">
                <a:latin typeface="Times New Roman" panose="02020603050405020304" pitchFamily="18" charset="0"/>
                <a:cs typeface="Times New Roman" panose="02020603050405020304" pitchFamily="18" charset="0"/>
              </a:rPr>
              <a:t>NAUDINGOS NUORODOS</a:t>
            </a:r>
          </a:p>
        </p:txBody>
      </p:sp>
      <p:sp>
        <p:nvSpPr>
          <p:cNvPr id="3" name="Turinio vietos rezervavimo ženklas 2">
            <a:extLst>
              <a:ext uri="{FF2B5EF4-FFF2-40B4-BE49-F238E27FC236}">
                <a16:creationId xmlns:a16="http://schemas.microsoft.com/office/drawing/2014/main" id="{15E44939-99A5-99AB-B55F-008FE45F2209}"/>
              </a:ext>
            </a:extLst>
          </p:cNvPr>
          <p:cNvSpPr>
            <a:spLocks noGrp="1"/>
          </p:cNvSpPr>
          <p:nvPr>
            <p:ph idx="1"/>
          </p:nvPr>
        </p:nvSpPr>
        <p:spPr>
          <a:xfrm>
            <a:off x="838200" y="1185864"/>
            <a:ext cx="10777538" cy="4386261"/>
          </a:xfrm>
        </p:spPr>
        <p:txBody>
          <a:bodyPr>
            <a:noAutofit/>
          </a:bodyPr>
          <a:lstStyle/>
          <a:p>
            <a:pPr>
              <a:lnSpc>
                <a:spcPct val="107000"/>
              </a:lnSpc>
              <a:spcAft>
                <a:spcPts val="800"/>
              </a:spcAft>
            </a:pP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Nuoroda į kvietimų tinklalapį: </a:t>
            </a:r>
            <a:r>
              <a:rPr lang="lt-LT" sz="20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https://www.esinvesticijos.lt/</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Nuoroda į duomenų mainų svetainę: </a:t>
            </a:r>
            <a:r>
              <a:rPr lang="lt-LT" sz="20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https://dms.investis.lt/</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Nuoroda į</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viešinimo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reikalavim</a:t>
            </a:r>
            <a:r>
              <a:rPr lang="lt-LT" sz="2000" dirty="0" err="1">
                <a:latin typeface="Times New Roman" panose="02020603050405020304" pitchFamily="18" charset="0"/>
                <a:ea typeface="Calibri" panose="020F0502020204030204" pitchFamily="34" charset="0"/>
                <a:cs typeface="Times New Roman" panose="02020603050405020304" pitchFamily="18" charset="0"/>
              </a:rPr>
              <a:t>us</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https://2021.esinvesticijos.lt/igyvendinimas-1/viesinimas</a:t>
            </a:r>
            <a:endParaRPr lang="lt-LT"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2000" dirty="0">
                <a:effectLst/>
                <a:latin typeface="Times New Roman" panose="02020603050405020304" pitchFamily="18" charset="0"/>
                <a:ea typeface="Calibri" panose="020F0502020204030204" pitchFamily="34" charset="0"/>
                <a:cs typeface="Times New Roman" panose="02020603050405020304" pitchFamily="18" charset="0"/>
              </a:rPr>
              <a:t>Nuoroda viešinimo priemonių (plakatų, stendų) maketavimui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https://ec.europa.eu/regional_policy/policy/communication/online-generator_lt?lang=lt</a:t>
            </a:r>
            <a:endParaRPr lang="lt-LT"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2000" dirty="0">
                <a:latin typeface="Times New Roman" panose="02020603050405020304" pitchFamily="18" charset="0"/>
                <a:ea typeface="Calibri" panose="020F0502020204030204" pitchFamily="34" charset="0"/>
                <a:cs typeface="Times New Roman" panose="02020603050405020304" pitchFamily="18" charset="0"/>
              </a:rPr>
              <a:t>Nuoroda į pristatymą dėl PĮP pildymo: </a:t>
            </a:r>
            <a:r>
              <a:rPr lang="lt-LT" sz="2000" dirty="0">
                <a:latin typeface="Times New Roman" panose="02020603050405020304" pitchFamily="18" charset="0"/>
                <a:ea typeface="Calibri" panose="020F0502020204030204" pitchFamily="34" charset="0"/>
                <a:cs typeface="Times New Roman" panose="02020603050405020304" pitchFamily="18" charset="0"/>
                <a:hlinkClick r:id="rId6"/>
              </a:rPr>
              <a:t>https://2021.esinvesticijos.lt/tinklalaides/projekto-igyvendinimo-plano-pip-pildymo-pagrindiniai-aspektai</a:t>
            </a:r>
            <a:endParaRPr lang="lt-LT"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2000" dirty="0">
                <a:latin typeface="Times New Roman" panose="02020603050405020304" pitchFamily="18" charset="0"/>
                <a:ea typeface="Calibri" panose="020F0502020204030204" pitchFamily="34" charset="0"/>
                <a:cs typeface="Times New Roman" panose="02020603050405020304" pitchFamily="18" charset="0"/>
              </a:rPr>
              <a:t>Nuoroda į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fiksuotųjų projekto išlaidų normų paaiškinimus</a:t>
            </a:r>
            <a:r>
              <a:rPr lang="lt-LT" sz="2000" dirty="0">
                <a:latin typeface="Times New Roman" panose="02020603050405020304" pitchFamily="18" charset="0"/>
                <a:ea typeface="Calibri" panose="020F0502020204030204" pitchFamily="34" charset="0"/>
                <a:cs typeface="Times New Roman" panose="02020603050405020304" pitchFamily="18" charset="0"/>
              </a:rPr>
              <a:t>: </a:t>
            </a:r>
            <a:r>
              <a:rPr lang="lt-LT" sz="2000" dirty="0">
                <a:latin typeface="Times New Roman" panose="02020603050405020304" pitchFamily="18" charset="0"/>
                <a:ea typeface="Calibri" panose="020F0502020204030204" pitchFamily="34" charset="0"/>
                <a:cs typeface="Times New Roman" panose="02020603050405020304" pitchFamily="18" charset="0"/>
                <a:hlinkClick r:id="rId7"/>
              </a:rPr>
              <a:t>https://2021.esinvesticijos.lt/dokumentai/fiksuotuju-dydziu-nustatymo-tyrimo-atlikimo-gaires-1</a:t>
            </a:r>
            <a:endParaRPr lang="lt-LT"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lt-LT" sz="1600" dirty="0">
              <a:solidFill>
                <a:schemeClr val="tx1"/>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3777B134-1103-E590-448C-67CE0DEF76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242462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8B1-CC29-A884-C087-2F6C3703F67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B721F5D-EAC7-C42E-0EB2-5258426BA3F7}"/>
              </a:ext>
            </a:extLst>
          </p:cNvPr>
          <p:cNvSpPr>
            <a:spLocks noGrp="1"/>
          </p:cNvSpPr>
          <p:nvPr>
            <p:ph type="title"/>
          </p:nvPr>
        </p:nvSpPr>
        <p:spPr>
          <a:xfrm>
            <a:off x="838200" y="365125"/>
            <a:ext cx="10515600" cy="4149773"/>
          </a:xfrm>
        </p:spPr>
        <p:txBody>
          <a:bodyPr/>
          <a:lstStyle/>
          <a:p>
            <a:pPr algn="ctr"/>
            <a:r>
              <a:rPr lang="lt-LT" sz="4800" b="1" dirty="0">
                <a:latin typeface="Times New Roman" panose="02020603050405020304" pitchFamily="18" charset="0"/>
                <a:cs typeface="Times New Roman" panose="02020603050405020304" pitchFamily="18" charset="0"/>
              </a:rPr>
              <a:t>Dėkojame už dėmesį</a:t>
            </a:r>
            <a:r>
              <a:rPr lang="en-US" sz="4800" b="1" dirty="0">
                <a:latin typeface="Times New Roman" panose="02020603050405020304" pitchFamily="18" charset="0"/>
                <a:cs typeface="Times New Roman" panose="02020603050405020304" pitchFamily="18" charset="0"/>
              </a:rPr>
              <a:t>!</a:t>
            </a:r>
            <a:br>
              <a:rPr lang="lt-LT"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Sėkmės rengiant PĮP</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4374EC11-2D9D-F268-AB9B-6F17EC958601}"/>
              </a:ext>
            </a:extLst>
          </p:cNvPr>
          <p:cNvSpPr>
            <a:spLocks noGrp="1"/>
          </p:cNvSpPr>
          <p:nvPr>
            <p:ph idx="1"/>
          </p:nvPr>
        </p:nvSpPr>
        <p:spPr>
          <a:xfrm>
            <a:off x="838200" y="4756799"/>
            <a:ext cx="10515600" cy="716900"/>
          </a:xfrm>
        </p:spPr>
        <p:txBody>
          <a:bodyPr/>
          <a:lstStyle/>
          <a:p>
            <a:pPr marL="0" indent="0" algn="ctr">
              <a:buNone/>
            </a:pPr>
            <a:r>
              <a:rPr lang="lt-LT" dirty="0">
                <a:solidFill>
                  <a:schemeClr val="tx1"/>
                </a:solidFill>
                <a:latin typeface="Times New Roman" panose="02020603050405020304" pitchFamily="18" charset="0"/>
                <a:cs typeface="Times New Roman" panose="02020603050405020304" pitchFamily="18" charset="0"/>
              </a:rPr>
              <a:t>Informaciją parengė Jonavos VVG</a:t>
            </a:r>
          </a:p>
        </p:txBody>
      </p:sp>
      <p:pic>
        <p:nvPicPr>
          <p:cNvPr id="5" name="Grafinis elementas 4">
            <a:extLst>
              <a:ext uri="{FF2B5EF4-FFF2-40B4-BE49-F238E27FC236}">
                <a16:creationId xmlns:a16="http://schemas.microsoft.com/office/drawing/2014/main" id="{9480A5A0-338E-84F1-FEA3-4088D5D12A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6574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o vietos rezervavimo ženklas 9">
            <a:extLst>
              <a:ext uri="{FF2B5EF4-FFF2-40B4-BE49-F238E27FC236}">
                <a16:creationId xmlns:a16="http://schemas.microsoft.com/office/drawing/2014/main" id="{6DA3D158-0FA0-5B0B-1FBF-B669771CD39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p:spPr>
      </p:pic>
    </p:spTree>
    <p:extLst>
      <p:ext uri="{BB962C8B-B14F-4D97-AF65-F5344CB8AC3E}">
        <p14:creationId xmlns:p14="http://schemas.microsoft.com/office/powerpoint/2010/main" val="68249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1151046"/>
          </a:xfrm>
        </p:spPr>
        <p:txBody>
          <a:bodyPr>
            <a:normAutofit fontScale="90000"/>
          </a:bodyPr>
          <a:lstStyle/>
          <a:p>
            <a:pPr marL="457200" marR="111760" lvl="1" algn="l"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(bendri rodikliai visam kvietimui)</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7" name="Turinio vietos rezervavimo ženklas 6">
            <a:extLst>
              <a:ext uri="{FF2B5EF4-FFF2-40B4-BE49-F238E27FC236}">
                <a16:creationId xmlns:a16="http://schemas.microsoft.com/office/drawing/2014/main" id="{DF447550-994D-45B9-A0AB-35D19DC8A0B0}"/>
              </a:ext>
            </a:extLst>
          </p:cNvPr>
          <p:cNvGraphicFramePr>
            <a:graphicFrameLocks noGrp="1"/>
          </p:cNvGraphicFramePr>
          <p:nvPr>
            <p:ph idx="1"/>
            <p:extLst>
              <p:ext uri="{D42A27DB-BD31-4B8C-83A1-F6EECF244321}">
                <p14:modId xmlns:p14="http://schemas.microsoft.com/office/powerpoint/2010/main" val="1473559709"/>
              </p:ext>
            </p:extLst>
          </p:nvPr>
        </p:nvGraphicFramePr>
        <p:xfrm>
          <a:off x="1243013" y="1757364"/>
          <a:ext cx="10546533" cy="3786189"/>
        </p:xfrm>
        <a:graphic>
          <a:graphicData uri="http://schemas.openxmlformats.org/drawingml/2006/table">
            <a:tbl>
              <a:tblPr firstRow="1" firstCol="1" bandRow="1">
                <a:tableStyleId>{5C22544A-7EE6-4342-B048-85BDC9FD1C3A}</a:tableStyleId>
              </a:tblPr>
              <a:tblGrid>
                <a:gridCol w="4137792">
                  <a:extLst>
                    <a:ext uri="{9D8B030D-6E8A-4147-A177-3AD203B41FA5}">
                      <a16:colId xmlns:a16="http://schemas.microsoft.com/office/drawing/2014/main" val="3536445198"/>
                    </a:ext>
                  </a:extLst>
                </a:gridCol>
                <a:gridCol w="2070634">
                  <a:extLst>
                    <a:ext uri="{9D8B030D-6E8A-4147-A177-3AD203B41FA5}">
                      <a16:colId xmlns:a16="http://schemas.microsoft.com/office/drawing/2014/main" val="184198550"/>
                    </a:ext>
                  </a:extLst>
                </a:gridCol>
                <a:gridCol w="1685998">
                  <a:extLst>
                    <a:ext uri="{9D8B030D-6E8A-4147-A177-3AD203B41FA5}">
                      <a16:colId xmlns:a16="http://schemas.microsoft.com/office/drawing/2014/main" val="1529138526"/>
                    </a:ext>
                  </a:extLst>
                </a:gridCol>
                <a:gridCol w="2652109">
                  <a:extLst>
                    <a:ext uri="{9D8B030D-6E8A-4147-A177-3AD203B41FA5}">
                      <a16:colId xmlns:a16="http://schemas.microsoft.com/office/drawing/2014/main" val="3330564674"/>
                    </a:ext>
                  </a:extLst>
                </a:gridCol>
              </a:tblGrid>
              <a:tr h="680606">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Rodiklio pavadinimas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Rodiklio kodas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Matavimo vienetai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Siektina reikšmė ir pasiekimo data</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7940368"/>
                  </a:ext>
                </a:extLst>
              </a:tr>
              <a:tr h="8873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P-01-004-08-04-01-01</a:t>
                      </a:r>
                    </a:p>
                    <a:p>
                      <a:pPr algn="ctr"/>
                      <a:r>
                        <a:rPr lang="lt-LT" sz="1600" dirty="0">
                          <a:solidFill>
                            <a:schemeClr val="tx2"/>
                          </a:solidFill>
                          <a:effectLst/>
                          <a:latin typeface="Times New Roman" panose="02020603050405020304" pitchFamily="18" charset="0"/>
                          <a:cs typeface="Times New Roman" panose="02020603050405020304" pitchFamily="18" charset="0"/>
                        </a:rPr>
                        <a:t>(P.S.2.1513)</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2</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008287"/>
                  </a:ext>
                </a:extLst>
              </a:tr>
              <a:tr h="887310">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P-01-004-08-04-01-12</a:t>
                      </a:r>
                    </a:p>
                    <a:p>
                      <a:pPr algn="ctr"/>
                      <a:r>
                        <a:rPr lang="lt-LT" sz="1600">
                          <a:solidFill>
                            <a:schemeClr val="tx2"/>
                          </a:solidFill>
                          <a:effectLst/>
                          <a:latin typeface="Times New Roman" panose="02020603050405020304" pitchFamily="18" charset="0"/>
                          <a:cs typeface="Times New Roman" panose="02020603050405020304" pitchFamily="18" charset="0"/>
                        </a:rPr>
                        <a:t>(P.N.2.4723)</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Skaičius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6195" algn="ctr"/>
                      <a:r>
                        <a:rPr lang="lt-LT" sz="1600" dirty="0">
                          <a:solidFill>
                            <a:schemeClr val="tx2"/>
                          </a:solidFill>
                          <a:effectLst/>
                          <a:latin typeface="Times New Roman" panose="02020603050405020304" pitchFamily="18" charset="0"/>
                          <a:cs typeface="Times New Roman" panose="02020603050405020304" pitchFamily="18" charset="0"/>
                        </a:rPr>
                        <a:t>67</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8180129"/>
                  </a:ext>
                </a:extLst>
              </a:tr>
              <a:tr h="1330963">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R-01-004-08-04-01-02</a:t>
                      </a:r>
                    </a:p>
                    <a:p>
                      <a:pPr algn="ctr"/>
                      <a:r>
                        <a:rPr lang="lt-LT" sz="1600" dirty="0">
                          <a:solidFill>
                            <a:schemeClr val="tx2"/>
                          </a:solidFill>
                          <a:effectLst/>
                          <a:latin typeface="Times New Roman" panose="02020603050405020304" pitchFamily="18" charset="0"/>
                          <a:cs typeface="Times New Roman" panose="02020603050405020304" pitchFamily="18" charset="0"/>
                        </a:rPr>
                        <a:t>(R.S.2.3517)</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Procentai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010974"/>
                  </a:ext>
                </a:extLst>
              </a:tr>
            </a:tbl>
          </a:graphicData>
        </a:graphic>
      </p:graphicFrame>
    </p:spTree>
    <p:extLst>
      <p:ext uri="{BB962C8B-B14F-4D97-AF65-F5344CB8AC3E}">
        <p14:creationId xmlns:p14="http://schemas.microsoft.com/office/powerpoint/2010/main" val="288551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760363"/>
          </a:xfrm>
        </p:spPr>
        <p:txBody>
          <a:bodyPr>
            <a:normAutofit fontScale="90000"/>
          </a:bodyPr>
          <a:lstStyle/>
          <a:p>
            <a:pPr marL="457200" marR="111760" lvl="1" algn="ctr"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(1)</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4" name="Turinio vietos rezervavimo ženklas 3">
            <a:extLst>
              <a:ext uri="{FF2B5EF4-FFF2-40B4-BE49-F238E27FC236}">
                <a16:creationId xmlns:a16="http://schemas.microsoft.com/office/drawing/2014/main" id="{D35903CA-DA98-4889-A894-B300B66704BA}"/>
              </a:ext>
            </a:extLst>
          </p:cNvPr>
          <p:cNvSpPr>
            <a:spLocks noGrp="1"/>
          </p:cNvSpPr>
          <p:nvPr>
            <p:ph idx="1"/>
          </p:nvPr>
        </p:nvSpPr>
        <p:spPr>
          <a:xfrm>
            <a:off x="838199" y="1357312"/>
            <a:ext cx="10951345" cy="4358287"/>
          </a:xfrm>
        </p:spPr>
        <p:txBody>
          <a:bodyPr>
            <a:noAutofit/>
          </a:bodyPr>
          <a:lstStyle/>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vykdytojas yra atsakingas už duomenų ir informacijos apie jo vykdomu projektu siekiamų rodiklių pasiekimą, surinkimą ir pateikimą. Už projekto sutartyje nustatytų stebėsenos rodiklių reikšmių pasiekimą projekto vykdytojas atsiskaito teikdamas veiklos ataskaitas.</a:t>
            </a:r>
          </a:p>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vykdytojui nepasiekus stebėsenos rodiklių reikšmių, nurodytų projekto sutartyje, gali būti mažinamas projekto sutartyje nustatytas projektui skirtas finansavimas, arba nutraukiama projekto finansavimo sutartis.</a:t>
            </a:r>
          </a:p>
          <a:p>
            <a:pPr marL="0" indent="0" algn="just">
              <a:buNone/>
            </a:pPr>
            <a:r>
              <a:rPr lang="lt-LT" sz="2400" i="1" dirty="0">
                <a:effectLst/>
                <a:latin typeface="Times New Roman" panose="02020603050405020304" pitchFamily="18" charset="0"/>
                <a:ea typeface="Times New Roman" panose="02020603050405020304" pitchFamily="18" charset="0"/>
                <a:cs typeface="Times New Roman" panose="02020603050405020304" pitchFamily="18" charset="0"/>
              </a:rPr>
              <a:t>Pastaba: kiekvienu projektu privaloma siekti produkto rodiklio ir rezultato rodiklio, t. y. PĮP privaloma pažymėti, kad siekiama produkto rodiklio </a:t>
            </a:r>
            <a:r>
              <a:rPr lang="lt-LT" sz="2400" i="1" dirty="0">
                <a:effectLst/>
                <a:latin typeface="Times New Roman" panose="02020603050405020304" pitchFamily="18" charset="0"/>
                <a:cs typeface="Times New Roman" panose="02020603050405020304" pitchFamily="18" charset="0"/>
              </a:rPr>
              <a:t>P-01-004-08-04-01-01 </a:t>
            </a:r>
            <a:r>
              <a:rPr lang="lt-LT" sz="2400" i="1" dirty="0">
                <a:effectLst/>
                <a:latin typeface="Times New Roman" panose="02020603050405020304" pitchFamily="18" charset="0"/>
                <a:ea typeface="Times New Roman" panose="02020603050405020304" pitchFamily="18" charset="0"/>
                <a:cs typeface="Times New Roman" panose="02020603050405020304" pitchFamily="18" charset="0"/>
              </a:rPr>
              <a:t>ir </a:t>
            </a:r>
            <a:r>
              <a:rPr lang="lt-LT" sz="2400" i="1" dirty="0">
                <a:effectLst/>
                <a:latin typeface="Times New Roman" panose="02020603050405020304" pitchFamily="18" charset="0"/>
                <a:ea typeface="Times New Roman" panose="02020603050405020304" pitchFamily="18" charset="0"/>
              </a:rPr>
              <a:t>P-01-004-08-04-01-12 (abiejų pirmųjų rodiklių iš lentelės). Rezultato rodiklio R-01-004-08-04-01-02 siekimas tik aprašomas PĮP aprašomoje dalyje, nepildant jo reikšmių lentelėje. </a:t>
            </a:r>
          </a:p>
          <a:p>
            <a:endParaRPr lang="lt-LT" sz="2400" dirty="0">
              <a:effectLst/>
              <a:latin typeface="Times New Roman" panose="02020603050405020304" pitchFamily="18" charset="0"/>
              <a:ea typeface="Times New Roman" panose="02020603050405020304" pitchFamily="18" charset="0"/>
            </a:endParaRPr>
          </a:p>
          <a:p>
            <a:pPr marL="0" indent="0">
              <a:buNone/>
            </a:pPr>
            <a:endPar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2400" dirty="0"/>
          </a:p>
        </p:txBody>
      </p:sp>
    </p:spTree>
    <p:extLst>
      <p:ext uri="{BB962C8B-B14F-4D97-AF65-F5344CB8AC3E}">
        <p14:creationId xmlns:p14="http://schemas.microsoft.com/office/powerpoint/2010/main" val="338854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760363"/>
          </a:xfrm>
        </p:spPr>
        <p:txBody>
          <a:bodyPr>
            <a:normAutofit fontScale="90000"/>
          </a:bodyPr>
          <a:lstStyle/>
          <a:p>
            <a:pPr marL="457200" marR="111760" lvl="1" algn="ctr"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(2) </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4" name="Turinio vietos rezervavimo ženklas 3">
            <a:extLst>
              <a:ext uri="{FF2B5EF4-FFF2-40B4-BE49-F238E27FC236}">
                <a16:creationId xmlns:a16="http://schemas.microsoft.com/office/drawing/2014/main" id="{D35903CA-DA98-4889-A894-B300B66704BA}"/>
              </a:ext>
            </a:extLst>
          </p:cNvPr>
          <p:cNvSpPr>
            <a:spLocks noGrp="1"/>
          </p:cNvSpPr>
          <p:nvPr>
            <p:ph idx="1"/>
          </p:nvPr>
        </p:nvSpPr>
        <p:spPr>
          <a:xfrm>
            <a:off x="838199" y="1471613"/>
            <a:ext cx="10951345" cy="3857625"/>
          </a:xfrm>
        </p:spPr>
        <p:txBody>
          <a:bodyPr>
            <a:noAutofit/>
          </a:bodyPr>
          <a:lstStyle/>
          <a:p>
            <a:pPr marL="0" indent="0">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Kiekvienam projektui rekomenduojama siekti tokių rodiklių reikšmių:</a:t>
            </a:r>
          </a:p>
          <a:p>
            <a:pPr marL="0" indent="0">
              <a:buNone/>
            </a:pPr>
            <a:endPar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2400" dirty="0"/>
          </a:p>
        </p:txBody>
      </p:sp>
      <p:graphicFrame>
        <p:nvGraphicFramePr>
          <p:cNvPr id="3" name="Lentelė 2">
            <a:extLst>
              <a:ext uri="{FF2B5EF4-FFF2-40B4-BE49-F238E27FC236}">
                <a16:creationId xmlns:a16="http://schemas.microsoft.com/office/drawing/2014/main" id="{B00F334E-9F4D-4917-948B-0DD21952425D}"/>
              </a:ext>
            </a:extLst>
          </p:cNvPr>
          <p:cNvGraphicFramePr>
            <a:graphicFrameLocks noGrp="1"/>
          </p:cNvGraphicFramePr>
          <p:nvPr>
            <p:extLst>
              <p:ext uri="{D42A27DB-BD31-4B8C-83A1-F6EECF244321}">
                <p14:modId xmlns:p14="http://schemas.microsoft.com/office/powerpoint/2010/main" val="2059585004"/>
              </p:ext>
            </p:extLst>
          </p:nvPr>
        </p:nvGraphicFramePr>
        <p:xfrm>
          <a:off x="942975" y="2043113"/>
          <a:ext cx="10410826" cy="3343274"/>
        </p:xfrm>
        <a:graphic>
          <a:graphicData uri="http://schemas.openxmlformats.org/drawingml/2006/table">
            <a:tbl>
              <a:tblPr firstRow="1" firstCol="1" bandRow="1">
                <a:tableStyleId>{5C22544A-7EE6-4342-B048-85BDC9FD1C3A}</a:tableStyleId>
              </a:tblPr>
              <a:tblGrid>
                <a:gridCol w="4084549">
                  <a:extLst>
                    <a:ext uri="{9D8B030D-6E8A-4147-A177-3AD203B41FA5}">
                      <a16:colId xmlns:a16="http://schemas.microsoft.com/office/drawing/2014/main" val="1074007899"/>
                    </a:ext>
                  </a:extLst>
                </a:gridCol>
                <a:gridCol w="2043990">
                  <a:extLst>
                    <a:ext uri="{9D8B030D-6E8A-4147-A177-3AD203B41FA5}">
                      <a16:colId xmlns:a16="http://schemas.microsoft.com/office/drawing/2014/main" val="780301975"/>
                    </a:ext>
                  </a:extLst>
                </a:gridCol>
                <a:gridCol w="1664304">
                  <a:extLst>
                    <a:ext uri="{9D8B030D-6E8A-4147-A177-3AD203B41FA5}">
                      <a16:colId xmlns:a16="http://schemas.microsoft.com/office/drawing/2014/main" val="1951542597"/>
                    </a:ext>
                  </a:extLst>
                </a:gridCol>
                <a:gridCol w="2617983">
                  <a:extLst>
                    <a:ext uri="{9D8B030D-6E8A-4147-A177-3AD203B41FA5}">
                      <a16:colId xmlns:a16="http://schemas.microsoft.com/office/drawing/2014/main" val="1243084278"/>
                    </a:ext>
                  </a:extLst>
                </a:gridCol>
              </a:tblGrid>
              <a:tr h="600989">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Rodiklio pavadinimas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Rodiklio kodas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Matavimo vienetai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Siektina reikšmė ir pasiekimo data</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4272748"/>
                  </a:ext>
                </a:extLst>
              </a:tr>
              <a:tr h="783510">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P-01-004-08-04-01-01</a:t>
                      </a:r>
                    </a:p>
                    <a:p>
                      <a:pPr algn="ctr"/>
                      <a:r>
                        <a:rPr lang="lt-LT" sz="1600" dirty="0">
                          <a:solidFill>
                            <a:schemeClr val="tx2"/>
                          </a:solidFill>
                          <a:effectLst/>
                          <a:latin typeface="Times New Roman" panose="02020603050405020304" pitchFamily="18" charset="0"/>
                          <a:cs typeface="Times New Roman" panose="02020603050405020304" pitchFamily="18" charset="0"/>
                        </a:rPr>
                        <a:t>(P.S.2.1513)</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1</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809858"/>
                  </a:ext>
                </a:extLst>
              </a:tr>
              <a:tr h="783510">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P-01-004-08-04-01-12</a:t>
                      </a:r>
                    </a:p>
                    <a:p>
                      <a:pPr algn="ctr"/>
                      <a:r>
                        <a:rPr lang="lt-LT" sz="1600">
                          <a:solidFill>
                            <a:schemeClr val="tx2"/>
                          </a:solidFill>
                          <a:effectLst/>
                          <a:latin typeface="Times New Roman" panose="02020603050405020304" pitchFamily="18" charset="0"/>
                          <a:cs typeface="Times New Roman" panose="02020603050405020304" pitchFamily="18" charset="0"/>
                        </a:rPr>
                        <a:t>(P.N.2.4723)</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6195" algn="ctr"/>
                      <a:r>
                        <a:rPr lang="lt-LT" sz="1600" dirty="0">
                          <a:solidFill>
                            <a:schemeClr val="tx2"/>
                          </a:solidFill>
                          <a:effectLst/>
                          <a:latin typeface="Times New Roman" panose="02020603050405020304" pitchFamily="18" charset="0"/>
                          <a:cs typeface="Times New Roman" panose="02020603050405020304" pitchFamily="18" charset="0"/>
                        </a:rPr>
                        <a:t>ne mažiau kaip 34</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140703"/>
                  </a:ext>
                </a:extLst>
              </a:tr>
              <a:tr h="1175265">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R-01-004-08-04-01-02</a:t>
                      </a:r>
                    </a:p>
                    <a:p>
                      <a:pPr algn="ctr"/>
                      <a:r>
                        <a:rPr lang="lt-LT" sz="1600">
                          <a:solidFill>
                            <a:schemeClr val="tx2"/>
                          </a:solidFill>
                          <a:effectLst/>
                          <a:latin typeface="Times New Roman" panose="02020603050405020304" pitchFamily="18" charset="0"/>
                          <a:cs typeface="Times New Roman" panose="02020603050405020304" pitchFamily="18" charset="0"/>
                        </a:rPr>
                        <a:t>(R.S.2.3517)</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Procentai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369873"/>
                  </a:ext>
                </a:extLst>
              </a:tr>
            </a:tbl>
          </a:graphicData>
        </a:graphic>
      </p:graphicFrame>
    </p:spTree>
    <p:extLst>
      <p:ext uri="{BB962C8B-B14F-4D97-AF65-F5344CB8AC3E}">
        <p14:creationId xmlns:p14="http://schemas.microsoft.com/office/powerpoint/2010/main" val="83972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230A3F8-E7D5-F5B6-256C-6FAB4D31A086}"/>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KVIETIMO PROJEKTŲ FINANSAVIMAS</a:t>
            </a:r>
          </a:p>
        </p:txBody>
      </p:sp>
      <p:sp>
        <p:nvSpPr>
          <p:cNvPr id="3" name="Turinio vietos rezervavimo ženklas 2">
            <a:extLst>
              <a:ext uri="{FF2B5EF4-FFF2-40B4-BE49-F238E27FC236}">
                <a16:creationId xmlns:a16="http://schemas.microsoft.com/office/drawing/2014/main" id="{E2710CD5-9331-DDEB-EA5B-8E99960BAF67}"/>
              </a:ext>
            </a:extLst>
          </p:cNvPr>
          <p:cNvSpPr>
            <a:spLocks noGrp="1"/>
          </p:cNvSpPr>
          <p:nvPr>
            <p:ph idx="1"/>
          </p:nvPr>
        </p:nvSpPr>
        <p:spPr>
          <a:xfrm>
            <a:off x="838200" y="1825624"/>
            <a:ext cx="7934326" cy="4093037"/>
          </a:xfrm>
        </p:spPr>
        <p:txBody>
          <a:bodyPr/>
          <a:lstStyle/>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Kvietimui</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iš viso planuojama paskirstyti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144 935,07*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Eur ES ir bendrojo finansavimo lėšų. </a:t>
            </a:r>
          </a:p>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Didžiausia vienam projektui galima skirti finansavimo lėšų suma yra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72 467,53*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Eur. </a:t>
            </a:r>
          </a:p>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finansuojamoji dalis gali sudaryti ne daugiau kaip 92 proc. visų tinkamų finansuoti projekto išlaidų. Pareiškėjas privalo savo ir (ar) kitų šaltinių lėšomis (savivaldybių biudžeto ir (ar) privačiomis lėšomis) prisidėti prie projekto finansavimo ne mažiau nei 8 proc. visų tinkamų finansuoti projekto išlaidų. </a:t>
            </a: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r>
              <a:rPr lang="lt-LT" sz="1800" i="1" dirty="0">
                <a:latin typeface="Times New Roman" panose="02020603050405020304" pitchFamily="18" charset="0"/>
                <a:cs typeface="Times New Roman" panose="02020603050405020304" pitchFamily="18" charset="0"/>
              </a:rPr>
              <a:t>* Pastaba: ES lėšos ir Bendrojo finansavimo lėšos</a:t>
            </a:r>
          </a:p>
        </p:txBody>
      </p:sp>
      <p:pic>
        <p:nvPicPr>
          <p:cNvPr id="4" name="Paveikslėlio vietos rezervavimo ženklas 5">
            <a:extLst>
              <a:ext uri="{FF2B5EF4-FFF2-40B4-BE49-F238E27FC236}">
                <a16:creationId xmlns:a16="http://schemas.microsoft.com/office/drawing/2014/main" id="{8270C964-FE4E-FC07-DC2D-95D82A36AD8A}"/>
              </a:ext>
            </a:extLst>
          </p:cNvPr>
          <p:cNvPicPr>
            <a:picLocks noChangeAspect="1"/>
          </p:cNvPicPr>
          <p:nvPr/>
        </p:nvPicPr>
        <p:blipFill rotWithShape="1">
          <a:blip r:embed="rId2">
            <a:extLst>
              <a:ext uri="{28A0092B-C50C-407E-A947-70E740481C1C}">
                <a14:useLocalDpi xmlns:a14="http://schemas.microsoft.com/office/drawing/2010/main" val="0"/>
              </a:ext>
            </a:extLst>
          </a:blip>
          <a:srcRect l="-23430" t="409" r="-1" b="-49"/>
          <a:stretch/>
        </p:blipFill>
        <p:spPr>
          <a:xfrm>
            <a:off x="8194675" y="199504"/>
            <a:ext cx="3997325" cy="6458471"/>
          </a:xfrm>
          <a:prstGeom prst="rect">
            <a:avLst/>
          </a:prstGeom>
        </p:spPr>
      </p:pic>
    </p:spTree>
    <p:extLst>
      <p:ext uri="{BB962C8B-B14F-4D97-AF65-F5344CB8AC3E}">
        <p14:creationId xmlns:p14="http://schemas.microsoft.com/office/powerpoint/2010/main" val="222569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E3C3-AECE-B0F4-40B3-435AB7DCBEE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86B5DA3D-2CFE-85DE-D2EA-A7AB9D3BA452}"/>
              </a:ext>
            </a:extLst>
          </p:cNvPr>
          <p:cNvSpPr>
            <a:spLocks noGrp="1"/>
          </p:cNvSpPr>
          <p:nvPr>
            <p:ph type="title"/>
          </p:nvPr>
        </p:nvSpPr>
        <p:spPr>
          <a:xfrm>
            <a:off x="838199" y="365125"/>
            <a:ext cx="10691813" cy="777275"/>
          </a:xfrm>
        </p:spPr>
        <p:txBody>
          <a:bodyPr>
            <a:normAutofit/>
          </a:bodyPr>
          <a:lstStyle/>
          <a:p>
            <a:pPr algn="ctr"/>
            <a:r>
              <a:rPr lang="lt-LT" sz="3600" b="1" dirty="0">
                <a:effectLst/>
                <a:latin typeface="Times New Roman" panose="02020603050405020304" pitchFamily="18" charset="0"/>
                <a:ea typeface="Calibri" panose="020F0502020204030204" pitchFamily="34" charset="0"/>
                <a:cs typeface="Arial" panose="020B0604020202020204" pitchFamily="34" charset="0"/>
              </a:rPr>
              <a:t>PAGAL APRAŠĄ FINANSUOJAMOS VEIKLOS (1) </a:t>
            </a:r>
            <a:endParaRPr lang="lt-LT" sz="3600" b="1" dirty="0"/>
          </a:p>
        </p:txBody>
      </p:sp>
      <p:sp>
        <p:nvSpPr>
          <p:cNvPr id="3" name="Turinio vietos rezervavimo ženklas 2">
            <a:extLst>
              <a:ext uri="{FF2B5EF4-FFF2-40B4-BE49-F238E27FC236}">
                <a16:creationId xmlns:a16="http://schemas.microsoft.com/office/drawing/2014/main" id="{D34B9E3B-204D-A843-D68F-EB84670EE357}"/>
              </a:ext>
            </a:extLst>
          </p:cNvPr>
          <p:cNvSpPr>
            <a:spLocks noGrp="1"/>
          </p:cNvSpPr>
          <p:nvPr>
            <p:ph idx="1"/>
          </p:nvPr>
        </p:nvSpPr>
        <p:spPr>
          <a:xfrm>
            <a:off x="838199" y="1142400"/>
            <a:ext cx="10877551" cy="4401150"/>
          </a:xfrm>
        </p:spPr>
        <p:txBody>
          <a:bodyPr>
            <a:normAutofit fontScale="92500" lnSpcReduction="10000"/>
          </a:bodyPr>
          <a:lstStyle/>
          <a:p>
            <a:pPr indent="0" algn="just">
              <a:lnSpc>
                <a:spcPct val="107000"/>
              </a:lnSpc>
              <a:spcAft>
                <a:spcPts val="800"/>
              </a:spcAft>
              <a:buNone/>
              <a:tabLst>
                <a:tab pos="333375" algn="l"/>
              </a:tabLst>
            </a:pPr>
            <a:r>
              <a:rPr lang="lt-LT" sz="2800" dirty="0">
                <a:effectLst/>
                <a:latin typeface="Times New Roman" panose="02020603050405020304" pitchFamily="18" charset="0"/>
                <a:ea typeface="Calibri" panose="020F0502020204030204" pitchFamily="34" charset="0"/>
                <a:cs typeface="Arial" panose="020B0604020202020204" pitchFamily="34" charset="0"/>
              </a:rPr>
              <a:t> </a:t>
            </a: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Apraše nurodyta 2.1.1. veikla -  </a:t>
            </a:r>
            <a:r>
              <a:rPr lang="lt-LT" sz="2200" b="1" dirty="0">
                <a:effectLst/>
                <a:latin typeface="Times New Roman" panose="02020603050405020304" pitchFamily="18" charset="0"/>
                <a:ea typeface="Calibri" panose="020F0502020204030204" pitchFamily="34" charset="0"/>
                <a:cs typeface="Times New Roman" panose="02020603050405020304" pitchFamily="18" charset="0"/>
              </a:rPr>
              <a:t>bendruomenės inicijuojamos veiklos, skirtos gyventojų esamai socialinei atskirčiai mažinti</a:t>
            </a: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13970" algn="just">
              <a:lnSpc>
                <a:spcPct val="107000"/>
              </a:lnSpc>
              <a:spcAft>
                <a:spcPts val="800"/>
              </a:spcAft>
              <a:tabLst>
                <a:tab pos="333375" algn="l"/>
                <a:tab pos="374015" algn="l"/>
                <a:tab pos="464185" algn="l"/>
                <a:tab pos="609600" algn="l"/>
              </a:tabLst>
            </a:pP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2.1.1.1.	</a:t>
            </a:r>
            <a:r>
              <a:rPr lang="lt-LT" sz="2200" b="1" u="sng" dirty="0">
                <a:effectLst/>
                <a:latin typeface="Times New Roman" panose="02020603050405020304" pitchFamily="18" charset="0"/>
                <a:ea typeface="Calibri" panose="020F0502020204030204" pitchFamily="34" charset="0"/>
                <a:cs typeface="Times New Roman" panose="02020603050405020304" pitchFamily="18" charset="0"/>
              </a:rPr>
              <a:t>bendrųjų socialinių paslaugų </a:t>
            </a: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(pvz.: maitinimo, transporto, asmeninės higienos ir priežiūros paslaugų organizavimo, sociokultūrinių, </a:t>
            </a:r>
            <a:r>
              <a:rPr lang="lt-LT" sz="2200" dirty="0" err="1">
                <a:effectLst/>
                <a:latin typeface="Times New Roman" panose="02020603050405020304" pitchFamily="18" charset="0"/>
                <a:ea typeface="Calibri" panose="020F0502020204030204" pitchFamily="34" charset="0"/>
                <a:cs typeface="Times New Roman" panose="02020603050405020304" pitchFamily="18" charset="0"/>
              </a:rPr>
              <a:t>savipagalbos</a:t>
            </a: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 grupių), išskyrus Aprašo 2.1.1.2 papunktyje nurodytas veiklas, </a:t>
            </a:r>
            <a:r>
              <a:rPr lang="lt-LT" sz="2200" b="1" u="sng" dirty="0">
                <a:effectLst/>
                <a:latin typeface="Times New Roman" panose="02020603050405020304" pitchFamily="18" charset="0"/>
                <a:ea typeface="Calibri" panose="020F0502020204030204" pitchFamily="34" charset="0"/>
                <a:cs typeface="Times New Roman" panose="02020603050405020304" pitchFamily="18" charset="0"/>
              </a:rPr>
              <a:t>specialiųjų socialinės priežiūros paslaugų </a:t>
            </a: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(t. y. pagalbos į namus, psichosocialinės ir intensyvios krizių įveikimo pagalbos, socialinių įgūdžių ugdymo ir palaikymo) </a:t>
            </a:r>
            <a:r>
              <a:rPr lang="lt-LT" sz="2200" b="1" u="sng" dirty="0">
                <a:effectLst/>
                <a:latin typeface="Times New Roman" panose="02020603050405020304" pitchFamily="18" charset="0"/>
                <a:ea typeface="Calibri" panose="020F0502020204030204" pitchFamily="34" charset="0"/>
                <a:cs typeface="Times New Roman" panose="02020603050405020304" pitchFamily="18" charset="0"/>
              </a:rPr>
              <a:t>ir kitų reikalingų paslaugų ir pagalbos socialinę atskirtį patiriantiems gyventojams teikimas</a:t>
            </a: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13970" algn="just">
              <a:lnSpc>
                <a:spcPct val="107000"/>
              </a:lnSpc>
              <a:spcAft>
                <a:spcPts val="800"/>
              </a:spcAft>
              <a:tabLst>
                <a:tab pos="333375" algn="l"/>
                <a:tab pos="374015" algn="l"/>
                <a:tab pos="464185" algn="l"/>
                <a:tab pos="609600" algn="l"/>
              </a:tabLst>
            </a:pP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2.1.1.2. </a:t>
            </a:r>
            <a:r>
              <a:rPr lang="lt-LT" sz="2200" b="1" u="sng" dirty="0">
                <a:effectLst/>
                <a:latin typeface="Times New Roman" panose="02020603050405020304" pitchFamily="18" charset="0"/>
                <a:ea typeface="Calibri" panose="020F0502020204030204" pitchFamily="34" charset="0"/>
                <a:cs typeface="Times New Roman" panose="02020603050405020304" pitchFamily="18" charset="0"/>
              </a:rPr>
              <a:t>socialinę atskirtį patiriančių gyventojų informavimas apie įvairiose organizacijose prieinamas socialines ir kitas reikalingas paslaugas, ir (arba) tarpininkavimas ir atstovavimas šias paslaugas gaunant, ir (arba) konsultavimas</a:t>
            </a:r>
            <a:r>
              <a:rPr lang="lt-LT" sz="2200" dirty="0">
                <a:effectLst/>
                <a:latin typeface="Times New Roman" panose="02020603050405020304" pitchFamily="18" charset="0"/>
                <a:ea typeface="Calibri" panose="020F0502020204030204" pitchFamily="34" charset="0"/>
                <a:cs typeface="Times New Roman" panose="02020603050405020304" pitchFamily="18" charset="0"/>
              </a:rPr>
              <a:t>; šiame papunktyje vartojamos informavimo, tarpininkavimo ir atstovavimo bei konsultavimo sąvokos suprantamos taip, kaip jos apibrėžtos Socialinių paslaugų kataloge;</a:t>
            </a:r>
          </a:p>
          <a:p>
            <a:endParaRPr lang="lt-LT" dirty="0"/>
          </a:p>
        </p:txBody>
      </p:sp>
      <p:pic>
        <p:nvPicPr>
          <p:cNvPr id="5" name="Grafinis elementas 4">
            <a:extLst>
              <a:ext uri="{FF2B5EF4-FFF2-40B4-BE49-F238E27FC236}">
                <a16:creationId xmlns:a16="http://schemas.microsoft.com/office/drawing/2014/main" id="{56E90371-6757-42AA-75B2-CAB92523DE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837909126"/>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5783</Words>
  <Application>Microsoft Office PowerPoint</Application>
  <PresentationFormat>Widescreen</PresentationFormat>
  <Paragraphs>382</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Trebuchet MS</vt:lpstr>
      <vt:lpstr>„Office“ tema</vt:lpstr>
      <vt:lpstr>   Pareiškėjų mokymai  KVIETIMAS 11-285-K „GYVENTOJŲ POREIKIUS ATITINKANČIŲ SOCIALINIŲ PASLAUGŲ UŽTIKRINIMAS PLĖTOJANT ESAMAS IR KURIANT NAUJAS “  (toliau- Kvietimas)</vt:lpstr>
      <vt:lpstr>DOKUMENTAI PROJEKTŲ ĮGYVENDINIMO PLANŲ(toliau-PĮP) RENGIMUI (1)</vt:lpstr>
      <vt:lpstr>DOKUMENTAI PROJEKTŲ ĮGYVENDINIMO PLANŲ RENGIMUI (2)</vt:lpstr>
      <vt:lpstr>JONAVOS MIESTO VIETOS PLĖTROS STRATEGIJOS 2023-2029 m. IŠKELTI UŽDAVINIAI IR VEIKSMAI, Į KURIUOS PRIVALO ORIENTUOTIS KVIETIMO PROJEKTAI</vt:lpstr>
      <vt:lpstr>   PROJEKTAIS SIEKIAMI RODIKLIAI (bendri rodikliai visam kvietimui)  </vt:lpstr>
      <vt:lpstr>   PROJEKTAIS SIEKIAMI RODIKLIAI (1)  </vt:lpstr>
      <vt:lpstr>   PROJEKTAIS SIEKIAMI RODIKLIAI (2)   </vt:lpstr>
      <vt:lpstr>KVIETIMO PROJEKTŲ FINANSAVIMAS</vt:lpstr>
      <vt:lpstr>PAGAL APRAŠĄ FINANSUOJAMOS VEIKLOS (1) </vt:lpstr>
      <vt:lpstr>PAGAL APRAŠĄ FINANSUOJAMOS VEIKLOS (2) </vt:lpstr>
      <vt:lpstr>TIKSLINĖS GRUPĖS, Į KURIAS PRIVALO BŪTI ORIENTUOTI KVIETIMO PROJEKTAI (1)</vt:lpstr>
      <vt:lpstr>TIKSLINĖS GRUPĖS, Į KURIAS PRIVALO BŪTI ORIENTUOTI KVIETIMO PROJEKTAI (2)</vt:lpstr>
      <vt:lpstr>GALIMI PAREIŠKĖJAI</vt:lpstr>
      <vt:lpstr>GALIMI PARTNERIAI</vt:lpstr>
      <vt:lpstr> PĮP BENDRIEJI NAUDOS IR KOKYBĖS VERTINIMO KRITERIJAI (1) (privalomi visiems pareiškėjams) </vt:lpstr>
      <vt:lpstr>PĮP BENDRIEJI NAUDOS IR KOKYBĖS VERTINIMO KRITERIJAI (2)</vt:lpstr>
      <vt:lpstr>PĮP PRIORITETINIAI NAUDOS IR KOKYBĖS VERTINIMO KRITERIJAI (1)</vt:lpstr>
      <vt:lpstr>PĮP PRIORITETINIAI NAUDOS IR KOKYBĖS VERTINIMO KRITERIJAI (2)</vt:lpstr>
      <vt:lpstr>PĮP PRIORITETINIAI NAUDOS IR KOKYBĖS VERTINIMO KRITERIJAI (3)</vt:lpstr>
      <vt:lpstr>PĮP NAUDOS IR KOKYBĖS VERTINIMAS</vt:lpstr>
      <vt:lpstr>SU PĮP PATEIKIAMI DOKUMENTAI (1)</vt:lpstr>
      <vt:lpstr>SU PĮP PATEIKIAMI DOKUMENTAI (2)</vt:lpstr>
      <vt:lpstr>SU PĮP PATEIKIAMI DOKUMENTAI (3)</vt:lpstr>
      <vt:lpstr>TINKAMOS FINANSUOTI IŠLAIDOS (1)</vt:lpstr>
      <vt:lpstr>TINKAMOS FINANSUOTI IŠLAIDOS (2)</vt:lpstr>
      <vt:lpstr>TINKAMOS FINANSUOTI IŠLAIDOS (3)</vt:lpstr>
      <vt:lpstr>TINKAMOS FINANSUOTI IŠLAIDOS (4)</vt:lpstr>
      <vt:lpstr>TINKAMOS FINANSUOTI IŠLAIDOS (5)</vt:lpstr>
      <vt:lpstr>TINKAMOS FINANSUOTI IŠLAIDOS (6)</vt:lpstr>
      <vt:lpstr>DĖMESIO!</vt:lpstr>
      <vt:lpstr>NETINKAMOS FINANSUOTI IŠLAIDOS (1)</vt:lpstr>
      <vt:lpstr>NETINKAMOS FINANSUOTI IŠLAIDOS (2)</vt:lpstr>
      <vt:lpstr>PROJEKTŲ VEIKLŲ ĮGYVENDINIMO TERMINAI</vt:lpstr>
      <vt:lpstr>REIKALAVIMAI PROJEKTŲ TĘSTINUMUI</vt:lpstr>
      <vt:lpstr>VIEŠINIMAS (1)</vt:lpstr>
      <vt:lpstr>VIEŠINIMAS (2)</vt:lpstr>
      <vt:lpstr>VIEŠINIMAS (3)</vt:lpstr>
      <vt:lpstr> PĮP TEIKIMAS</vt:lpstr>
      <vt:lpstr>BENDRA INFORMACIJA (1)</vt:lpstr>
      <vt:lpstr>BENDRA INFORMACIJA (2)</vt:lpstr>
      <vt:lpstr>NAUDINGOS NUORODOS</vt:lpstr>
      <vt:lpstr>Dėkojame už dėmesį!  Sėkmės rengiant PĮP!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Martynas Švarcas</dc:creator>
  <cp:lastModifiedBy>petras vysniauskas</cp:lastModifiedBy>
  <cp:revision>285</cp:revision>
  <dcterms:created xsi:type="dcterms:W3CDTF">2022-12-11T20:28:05Z</dcterms:created>
  <dcterms:modified xsi:type="dcterms:W3CDTF">2026-02-12T16:32:38Z</dcterms:modified>
</cp:coreProperties>
</file>