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3" r:id="rId3"/>
    <p:sldId id="303" r:id="rId4"/>
    <p:sldId id="268" r:id="rId5"/>
    <p:sldId id="295" r:id="rId6"/>
    <p:sldId id="305" r:id="rId7"/>
    <p:sldId id="307" r:id="rId8"/>
    <p:sldId id="270" r:id="rId9"/>
    <p:sldId id="284" r:id="rId10"/>
    <p:sldId id="288" r:id="rId11"/>
    <p:sldId id="276" r:id="rId12"/>
    <p:sldId id="277" r:id="rId13"/>
    <p:sldId id="278" r:id="rId14"/>
    <p:sldId id="279" r:id="rId15"/>
    <p:sldId id="280" r:id="rId16"/>
    <p:sldId id="324" r:id="rId17"/>
    <p:sldId id="281" r:id="rId18"/>
    <p:sldId id="308" r:id="rId19"/>
    <p:sldId id="312" r:id="rId20"/>
    <p:sldId id="325" r:id="rId21"/>
    <p:sldId id="289" r:id="rId22"/>
    <p:sldId id="315" r:id="rId23"/>
    <p:sldId id="316" r:id="rId24"/>
    <p:sldId id="317" r:id="rId25"/>
    <p:sldId id="319" r:id="rId26"/>
    <p:sldId id="318" r:id="rId27"/>
    <p:sldId id="310" r:id="rId28"/>
    <p:sldId id="311" r:id="rId29"/>
    <p:sldId id="293" r:id="rId30"/>
    <p:sldId id="296" r:id="rId31"/>
    <p:sldId id="299" r:id="rId32"/>
    <p:sldId id="286" r:id="rId33"/>
    <p:sldId id="321" r:id="rId34"/>
    <p:sldId id="326" r:id="rId35"/>
    <p:sldId id="328" r:id="rId36"/>
    <p:sldId id="314" r:id="rId37"/>
    <p:sldId id="297" r:id="rId38"/>
    <p:sldId id="287" r:id="rId39"/>
    <p:sldId id="272" r:id="rId4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017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turinys su iliustracij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Paveikslėlio vietos rezervavimo ženklas 5">
            <a:extLst>
              <a:ext uri="{FF2B5EF4-FFF2-40B4-BE49-F238E27FC236}">
                <a16:creationId xmlns:a16="http://schemas.microsoft.com/office/drawing/2014/main" id="{71A8624D-47F7-A124-6B59-68E7C9E769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334665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909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1638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99504"/>
            <a:ext cx="12192000" cy="6458991"/>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287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12192000" cy="6858000"/>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9076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iustracija">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2" name="Paveikslėlio vietos rezervavimo ženklas 9">
            <a:extLst>
              <a:ext uri="{FF2B5EF4-FFF2-40B4-BE49-F238E27FC236}">
                <a16:creationId xmlns:a16="http://schemas.microsoft.com/office/drawing/2014/main" id="{802DB5AE-93BC-0A1B-30FF-FD5B2EF059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a:prstGeom prst="rect">
            <a:avLst/>
          </a:prstGeom>
        </p:spPr>
      </p:pic>
    </p:spTree>
    <p:extLst>
      <p:ext uri="{BB962C8B-B14F-4D97-AF65-F5344CB8AC3E}">
        <p14:creationId xmlns:p14="http://schemas.microsoft.com/office/powerpoint/2010/main" val="4101197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1305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9664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vadinimo skaidrė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45F7562-946F-16A2-9CDC-097C9C295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414057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7004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73661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3146686" y="3511810"/>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8845810" y="3511811"/>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587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baigos skaidrė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3B717C1-822D-5592-83AB-BA1CF624B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097" y="2938779"/>
            <a:ext cx="4445803" cy="978174"/>
          </a:xfrm>
          <a:prstGeom prst="rect">
            <a:avLst/>
          </a:prstGeom>
        </p:spPr>
      </p:pic>
    </p:spTree>
    <p:extLst>
      <p:ext uri="{BB962C8B-B14F-4D97-AF65-F5344CB8AC3E}">
        <p14:creationId xmlns:p14="http://schemas.microsoft.com/office/powerpoint/2010/main" val="65630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B87407E1-A737-72C8-A6F4-96B789BE15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4583"/>
            <a:ext cx="3976940" cy="875014"/>
          </a:xfrm>
          <a:prstGeom prst="rect">
            <a:avLst/>
          </a:prstGeom>
        </p:spPr>
      </p:pic>
    </p:spTree>
    <p:extLst>
      <p:ext uri="{BB962C8B-B14F-4D97-AF65-F5344CB8AC3E}">
        <p14:creationId xmlns:p14="http://schemas.microsoft.com/office/powerpoint/2010/main" val="41156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baigos skaidrė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92957F3F-5AFD-53B4-8F96-863CE5E16E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381250"/>
            <a:ext cx="2129664" cy="2095498"/>
          </a:xfrm>
          <a:prstGeom prst="rect">
            <a:avLst/>
          </a:prstGeom>
        </p:spPr>
      </p:pic>
    </p:spTree>
    <p:extLst>
      <p:ext uri="{BB962C8B-B14F-4D97-AF65-F5344CB8AC3E}">
        <p14:creationId xmlns:p14="http://schemas.microsoft.com/office/powerpoint/2010/main" val="180889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baigos skaidrė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C70510D8-7594-F47E-50D3-5F8A790D9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4854978"/>
            <a:ext cx="1295401" cy="1274619"/>
          </a:xfrm>
          <a:prstGeom prst="rect">
            <a:avLst/>
          </a:prstGeom>
        </p:spPr>
      </p:pic>
    </p:spTree>
    <p:extLst>
      <p:ext uri="{BB962C8B-B14F-4D97-AF65-F5344CB8AC3E}">
        <p14:creationId xmlns:p14="http://schemas.microsoft.com/office/powerpoint/2010/main" val="327011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baigos skaidrė EN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Grafinis elementas 6">
            <a:extLst>
              <a:ext uri="{FF2B5EF4-FFF2-40B4-BE49-F238E27FC236}">
                <a16:creationId xmlns:a16="http://schemas.microsoft.com/office/drawing/2014/main" id="{24E6278C-E3BD-465B-E65D-9EF373BCF7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9737" y="2938779"/>
            <a:ext cx="4592526" cy="978174"/>
          </a:xfrm>
          <a:prstGeom prst="rect">
            <a:avLst/>
          </a:prstGeom>
        </p:spPr>
      </p:pic>
    </p:spTree>
    <p:extLst>
      <p:ext uri="{BB962C8B-B14F-4D97-AF65-F5344CB8AC3E}">
        <p14:creationId xmlns:p14="http://schemas.microsoft.com/office/powerpoint/2010/main" val="987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baigos skaidrė EN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186D5B5B-804A-84A1-E5B5-DE75BDF000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5254584"/>
            <a:ext cx="4108189" cy="875014"/>
          </a:xfrm>
          <a:prstGeom prst="rect">
            <a:avLst/>
          </a:prstGeom>
        </p:spPr>
      </p:pic>
    </p:spTree>
    <p:extLst>
      <p:ext uri="{BB962C8B-B14F-4D97-AF65-F5344CB8AC3E}">
        <p14:creationId xmlns:p14="http://schemas.microsoft.com/office/powerpoint/2010/main" val="651410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baigos skaidrė EN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5C00FEE9-7AE7-0A8E-E0B8-B8E375FC2A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438399"/>
            <a:ext cx="2131943" cy="1981200"/>
          </a:xfrm>
          <a:prstGeom prst="rect">
            <a:avLst/>
          </a:prstGeom>
        </p:spPr>
      </p:pic>
    </p:spTree>
    <p:extLst>
      <p:ext uri="{BB962C8B-B14F-4D97-AF65-F5344CB8AC3E}">
        <p14:creationId xmlns:p14="http://schemas.microsoft.com/office/powerpoint/2010/main" val="1355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2637688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baigos skaidrė EN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45A4A38B-19B9-9007-AEB1-5867C92299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4854979"/>
            <a:ext cx="1371599" cy="1274618"/>
          </a:xfrm>
          <a:prstGeom prst="rect">
            <a:avLst/>
          </a:prstGeom>
        </p:spPr>
      </p:pic>
    </p:spTree>
    <p:extLst>
      <p:ext uri="{BB962C8B-B14F-4D97-AF65-F5344CB8AC3E}">
        <p14:creationId xmlns:p14="http://schemas.microsoft.com/office/powerpoint/2010/main" val="87461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pic>
        <p:nvPicPr>
          <p:cNvPr id="7" name="Grafinis elementas 6">
            <a:extLst>
              <a:ext uri="{FF2B5EF4-FFF2-40B4-BE49-F238E27FC236}">
                <a16:creationId xmlns:a16="http://schemas.microsoft.com/office/drawing/2014/main" id="{5B17433B-654C-B3ED-5DB2-375EBE2BA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28393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2">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Paveikslėlio vietos rezervavimo ženklas 5">
            <a:extLst>
              <a:ext uri="{FF2B5EF4-FFF2-40B4-BE49-F238E27FC236}">
                <a16:creationId xmlns:a16="http://schemas.microsoft.com/office/drawing/2014/main" id="{4CFA8934-3023-37F2-7C34-907A8082B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6282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4407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vadinimas ir turinys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10515600" cy="33416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Grafinis elementas 9">
            <a:extLst>
              <a:ext uri="{FF2B5EF4-FFF2-40B4-BE49-F238E27FC236}">
                <a16:creationId xmlns:a16="http://schemas.microsoft.com/office/drawing/2014/main" id="{A8C2621B-2B45-F4BB-0C87-A35531DDE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10031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35885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5"/>
            <a:ext cx="7315200" cy="334168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pic>
        <p:nvPicPr>
          <p:cNvPr id="12" name="Grafinis elementas 11">
            <a:extLst>
              <a:ext uri="{FF2B5EF4-FFF2-40B4-BE49-F238E27FC236}">
                <a16:creationId xmlns:a16="http://schemas.microsoft.com/office/drawing/2014/main" id="{17C73C8C-85CF-FAFC-6220-17D4818E76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3405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dirty="0"/>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838200" y="1825624"/>
            <a:ext cx="10515600" cy="4093037"/>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838200" y="6127750"/>
            <a:ext cx="2743200" cy="365125"/>
          </a:xfrm>
          <a:prstGeom prst="rect">
            <a:avLst/>
          </a:prstGeom>
        </p:spPr>
        <p:txBody>
          <a:bodyPr vert="horz" lIns="91440" tIns="45720" rIns="91440" bIns="45720" rtlCol="0" anchor="ctr"/>
          <a:lstStyle>
            <a:lvl1pPr algn="l">
              <a:defRPr sz="1200">
                <a:solidFill>
                  <a:schemeClr val="bg1">
                    <a:lumMod val="75000"/>
                  </a:schemeClr>
                </a:solidFill>
                <a:latin typeface="Trebuchet MS" panose="020B0603020202020204" pitchFamily="34" charset="0"/>
              </a:defRPr>
            </a:lvl1pPr>
          </a:lstStyle>
          <a:p>
            <a:fld id="{DFFE9399-0C8C-475C-8DCE-AF56D8621B67}" type="datetimeFigureOut">
              <a:rPr lang="lt-LT" smtClean="0"/>
              <a:pPr/>
              <a:t>2025-06-25</a:t>
            </a:fld>
            <a:endParaRPr lang="lt-LT" dirty="0"/>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4038600" y="612775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Trebuchet MS" panose="020B0603020202020204" pitchFamily="34" charset="0"/>
              </a:defRPr>
            </a:lvl1pPr>
          </a:lstStyle>
          <a:p>
            <a:endParaRPr lang="lt-LT" dirty="0"/>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8610600" y="6127750"/>
            <a:ext cx="2743200"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defRPr>
            </a:lvl1pPr>
          </a:lstStyle>
          <a:p>
            <a:fld id="{767E0E13-C0E1-40DD-AD2A-FA99E02A5064}" type="slidenum">
              <a:rPr lang="lt-LT" smtClean="0"/>
              <a:pPr/>
              <a:t>‹#›</a:t>
            </a:fld>
            <a:endParaRPr lang="lt-LT" dirty="0"/>
          </a:p>
        </p:txBody>
      </p:sp>
    </p:spTree>
    <p:extLst>
      <p:ext uri="{BB962C8B-B14F-4D97-AF65-F5344CB8AC3E}">
        <p14:creationId xmlns:p14="http://schemas.microsoft.com/office/powerpoint/2010/main" val="395533419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4" r:id="rId3"/>
    <p:sldLayoutId id="2147483675" r:id="rId4"/>
    <p:sldLayoutId id="2147483669" r:id="rId5"/>
    <p:sldLayoutId id="2147483650" r:id="rId6"/>
    <p:sldLayoutId id="2147483676" r:id="rId7"/>
    <p:sldLayoutId id="2147483666" r:id="rId8"/>
    <p:sldLayoutId id="2147483677" r:id="rId9"/>
    <p:sldLayoutId id="2147483673" r:id="rId10"/>
    <p:sldLayoutId id="2147483652" r:id="rId11"/>
    <p:sldLayoutId id="2147483653" r:id="rId12"/>
    <p:sldLayoutId id="2147483654" r:id="rId13"/>
    <p:sldLayoutId id="2147483667" r:id="rId14"/>
    <p:sldLayoutId id="2147483668" r:id="rId15"/>
    <p:sldLayoutId id="2147483670" r:id="rId16"/>
    <p:sldLayoutId id="2147483655" r:id="rId17"/>
    <p:sldLayoutId id="2147483661" r:id="rId18"/>
    <p:sldLayoutId id="2147483656" r:id="rId19"/>
    <p:sldLayoutId id="2147483657" r:id="rId20"/>
    <p:sldLayoutId id="2147483658" r:id="rId21"/>
    <p:sldLayoutId id="2147483659" r:id="rId22"/>
    <p:sldLayoutId id="2147483662" r:id="rId23"/>
    <p:sldLayoutId id="2147483663" r:id="rId24"/>
    <p:sldLayoutId id="2147483671" r:id="rId25"/>
    <p:sldLayoutId id="2147483672" r:id="rId26"/>
    <p:sldLayoutId id="2147483678" r:id="rId27"/>
    <p:sldLayoutId id="2147483679" r:id="rId28"/>
    <p:sldLayoutId id="2147483680" r:id="rId29"/>
    <p:sldLayoutId id="2147483681" r:id="rId30"/>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tar.lt/portal/lt/legalAct/6a2c5ed01df111edb4cae1b158f98ea5/asr" TargetMode="External"/><Relationship Id="rId2" Type="http://schemas.openxmlformats.org/officeDocument/2006/relationships/hyperlink" Target="https://e-tar.lt/portal/lt/legalAct/4ff0a31039e111efbdaea558de59136c" TargetMode="Externa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www.e-tar.lt/portal/lt/legalAct/14e33320f1ed11ec8fa7d02a65c371ad/asr" TargetMode="External"/><Relationship Id="rId2" Type="http://schemas.openxmlformats.org/officeDocument/2006/relationships/hyperlink" Target="https://e-tar.lt/portal/lt/legalAct/4ff0a31039e111efbdaea558de59136c" TargetMode="Externa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tar.lt/portal/lt/legalAct/4ff0a31039e111efbdaea558de59136c" TargetMode="Externa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s://www.esinvesticijos.lt/dokumentai/partnerio-deklaracija-paft-1-priedo-1-priedas" TargetMode="External"/><Relationship Id="rId7" Type="http://schemas.openxmlformats.org/officeDocument/2006/relationships/image" Target="../media/image1.png"/><Relationship Id="rId2" Type="http://schemas.openxmlformats.org/officeDocument/2006/relationships/hyperlink" Target="https://www.e-tar.lt/portal/lt/legalAct/6a2c5ed01df111edb4cae1b158f98ea5/asr" TargetMode="External"/><Relationship Id="rId1" Type="http://schemas.openxmlformats.org/officeDocument/2006/relationships/slideLayout" Target="../slideLayouts/slideLayout6.xml"/><Relationship Id="rId6" Type="http://schemas.openxmlformats.org/officeDocument/2006/relationships/hyperlink" Target="https://teisineinformacija.lt/jonava/document/51902" TargetMode="External"/><Relationship Id="rId5" Type="http://schemas.openxmlformats.org/officeDocument/2006/relationships/hyperlink" Target="https://www.esinvesticijos.lt/dokumentai/informacijos-apie-biudzeto-pasiskirstyma-forma" TargetMode="External"/><Relationship Id="rId4" Type="http://schemas.openxmlformats.org/officeDocument/2006/relationships/hyperlink" Target="https://www.e-tar.lt/portal/lt/legalAct/14e33320f1ed11ec8fa7d02a65c371ad/as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sinvesticijos.lt/dokumentai/pazyma-darbo-uzmokescio-apskaiciavimui" TargetMode="Externa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hyperlink" Target="https://www.e-tar.lt/portal/lt/legalAct/14e33320f1ed11ec8fa7d02a65c371ad/asr" TargetMode="External"/><Relationship Id="rId2" Type="http://schemas.openxmlformats.org/officeDocument/2006/relationships/hyperlink" Target="https://e-tar.lt/portal/lt/legalAct/4ff0a31039e111efbdaea558de59136c" TargetMode="Externa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e-seimas.lrs.lt/portal/legalAct/lt/TAD/TAIS.402802/asr" TargetMode="External"/><Relationship Id="rId4" Type="http://schemas.openxmlformats.org/officeDocument/2006/relationships/hyperlink" Target="https://e-tar.lt/portal/lt/legalAct/4ff0a31039e111efbdaea558de59136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www.e-tar.lt/portal/lt/legalAct/14e33320f1ed11ec8fa7d02a65c371ad/as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tar.lt/portal/lt/legalAct/14e33320f1ed11ec8fa7d02a65c371ad/asr" TargetMode="Externa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jonavosvvg.lt/category/miesto-vvg-kvietimai/" TargetMode="External"/><Relationship Id="rId7" Type="http://schemas.openxmlformats.org/officeDocument/2006/relationships/image" Target="../media/image2.svg"/><Relationship Id="rId2" Type="http://schemas.openxmlformats.org/officeDocument/2006/relationships/hyperlink" Target="https://2021.esinvesticijos.lt/kvietimai/bendruomenes-inicijuojamu-socialiniu-veiklu-vykdymas-stiprinant-socialinius-rysius-2-etapas" TargetMode="Externa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teisineinformacija.lt/jonava/document/51902" TargetMode="External"/><Relationship Id="rId4" Type="http://schemas.openxmlformats.org/officeDocument/2006/relationships/hyperlink" Target="https://www.esinvesticijos.lt/dokumentai/jonavos-miesto-2023-2029-m-vietos-pletros-strategij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ms.investis.lt/" TargetMode="External"/><Relationship Id="rId7" Type="http://schemas.openxmlformats.org/officeDocument/2006/relationships/hyperlink" Target="https://2021.esinvesticijos.lt/dokumentai/fiksuotuju-dydziu-nustatymo-tyrimo-atlikimo-gaires-1" TargetMode="External"/><Relationship Id="rId2" Type="http://schemas.openxmlformats.org/officeDocument/2006/relationships/hyperlink" Target="https://www.esinvesticijos.lt/" TargetMode="External"/><Relationship Id="rId1" Type="http://schemas.openxmlformats.org/officeDocument/2006/relationships/slideLayout" Target="../slideLayouts/slideLayout6.xml"/><Relationship Id="rId6" Type="http://schemas.openxmlformats.org/officeDocument/2006/relationships/hyperlink" Target="https://2021.esinvesticijos.lt/tinklalaides/projekto-igyvendinimo-plano-pip-pildymo-pagrindiniai-aspektai" TargetMode="External"/><Relationship Id="rId5" Type="http://schemas.openxmlformats.org/officeDocument/2006/relationships/hyperlink" Target="https://ec.europa.eu/regional_policy/policy/communication/online-generator_lt?lang=lt" TargetMode="External"/><Relationship Id="rId4" Type="http://schemas.openxmlformats.org/officeDocument/2006/relationships/hyperlink" Target="https://2021.esinvesticijos.lt/igyvendinimas-1/viesinimas" TargetMode="External"/><Relationship Id="rId9"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0hECaknAchY&amp;feature=youtu.be" TargetMode="Externa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tar.lt/portal/lt/legalAct/4ff0a31039e111efbdaea558de59136c" TargetMode="External"/><Relationship Id="rId1" Type="http://schemas.openxmlformats.org/officeDocument/2006/relationships/slideLayout" Target="../slideLayouts/slideLayout6.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D425C-DC62-7288-7906-73DBE2255303}"/>
              </a:ext>
            </a:extLst>
          </p:cNvPr>
          <p:cNvSpPr>
            <a:spLocks noGrp="1"/>
          </p:cNvSpPr>
          <p:nvPr>
            <p:ph type="ctrTitle"/>
          </p:nvPr>
        </p:nvSpPr>
        <p:spPr>
          <a:xfrm>
            <a:off x="838200" y="1122363"/>
            <a:ext cx="10515600" cy="1807268"/>
          </a:xfrm>
        </p:spPr>
        <p:txBody>
          <a:bodyPr>
            <a:normAutofit fontScale="90000"/>
          </a:bodyPr>
          <a:lstStyle/>
          <a:p>
            <a:pPr algn="ct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Pareiškėjų mokymai</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KVIETIMAS 11-287-K „</a:t>
            </a:r>
            <a:r>
              <a:rPr lang="lt-LT" sz="3200" b="1" dirty="0">
                <a:effectLst/>
                <a:latin typeface="Times New Roman" panose="02020603050405020304" pitchFamily="18" charset="0"/>
                <a:ea typeface="Calibri" panose="020F0502020204030204" pitchFamily="34" charset="0"/>
                <a:cs typeface="Times New Roman" panose="02020603050405020304" pitchFamily="18" charset="0"/>
              </a:rPr>
              <a:t>Bendruomenės inicijuojamų socialinių veiklų vykdymas, stiprinant socialinius ryšius (2 etapas)“ </a:t>
            </a:r>
            <a:br>
              <a:rPr lang="lt-LT" sz="32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3200" b="1" dirty="0">
                <a:effectLst/>
                <a:latin typeface="Times New Roman" panose="02020603050405020304" pitchFamily="18" charset="0"/>
                <a:ea typeface="Calibri" panose="020F0502020204030204" pitchFamily="34" charset="0"/>
                <a:cs typeface="Times New Roman" panose="02020603050405020304" pitchFamily="18" charset="0"/>
              </a:rPr>
              <a:t>(toliau- Kvietimas)</a:t>
            </a:r>
            <a:endParaRPr lang="lt-LT" sz="3200" b="1" dirty="0">
              <a:latin typeface="Times New Roman" panose="02020603050405020304" pitchFamily="18" charset="0"/>
              <a:cs typeface="Times New Roman" panose="02020603050405020304" pitchFamily="18" charset="0"/>
            </a:endParaRPr>
          </a:p>
        </p:txBody>
      </p:sp>
      <p:sp>
        <p:nvSpPr>
          <p:cNvPr id="3" name="Antrinis pavadinimas 2">
            <a:extLst>
              <a:ext uri="{FF2B5EF4-FFF2-40B4-BE49-F238E27FC236}">
                <a16:creationId xmlns:a16="http://schemas.microsoft.com/office/drawing/2014/main" id="{7AED102F-F485-B341-7A81-C539F03344EA}"/>
              </a:ext>
            </a:extLst>
          </p:cNvPr>
          <p:cNvSpPr>
            <a:spLocks noGrp="1"/>
          </p:cNvSpPr>
          <p:nvPr>
            <p:ph type="subTitle" idx="1"/>
          </p:nvPr>
        </p:nvSpPr>
        <p:spPr>
          <a:xfrm>
            <a:off x="838200" y="3429000"/>
            <a:ext cx="10515600" cy="1354507"/>
          </a:xfrm>
        </p:spPr>
        <p:txBody>
          <a:bodyPr/>
          <a:lstStyle/>
          <a:p>
            <a:pPr algn="just"/>
            <a:r>
              <a:rPr lang="lt-LT" dirty="0">
                <a:solidFill>
                  <a:schemeClr val="tx1"/>
                </a:solidFill>
                <a:latin typeface="Times New Roman" panose="02020603050405020304" pitchFamily="18" charset="0"/>
                <a:cs typeface="Times New Roman" panose="02020603050405020304" pitchFamily="18" charset="0"/>
              </a:rPr>
              <a:t>*Pareiškėjų mokymai </a:t>
            </a:r>
            <a:r>
              <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bendrai finansuojami Europos Sąjungos lėšomis iš projekto „</a:t>
            </a:r>
            <a:r>
              <a:rPr lang="lt-LT"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strategijos 2023-2029 m. įgyvendinimo administravimas“ Nr. 11-006-T-0026</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9" name="Grafinis elementas 8">
            <a:extLst>
              <a:ext uri="{FF2B5EF4-FFF2-40B4-BE49-F238E27FC236}">
                <a16:creationId xmlns:a16="http://schemas.microsoft.com/office/drawing/2014/main" id="{E34DDA70-49BC-063F-CABD-68EE99C342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256609"/>
            <a:ext cx="3967726" cy="872987"/>
          </a:xfrm>
          <a:prstGeom prst="rect">
            <a:avLst/>
          </a:prstGeom>
        </p:spPr>
      </p:pic>
    </p:spTree>
    <p:extLst>
      <p:ext uri="{BB962C8B-B14F-4D97-AF65-F5344CB8AC3E}">
        <p14:creationId xmlns:p14="http://schemas.microsoft.com/office/powerpoint/2010/main" val="397990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0CE8E-F50D-7D93-432A-140B6FCE077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D109FAE-B9E4-7E10-A4DD-E051755B7E9D}"/>
              </a:ext>
            </a:extLst>
          </p:cNvPr>
          <p:cNvSpPr>
            <a:spLocks noGrp="1"/>
          </p:cNvSpPr>
          <p:nvPr>
            <p:ph type="title"/>
          </p:nvPr>
        </p:nvSpPr>
        <p:spPr>
          <a:xfrm>
            <a:off x="838200" y="639271"/>
            <a:ext cx="10515600" cy="1325563"/>
          </a:xfrm>
        </p:spPr>
        <p:txBody>
          <a:bodyPr>
            <a:normAutofit/>
          </a:bodyPr>
          <a:lstStyle/>
          <a:p>
            <a:pPr algn="ctr"/>
            <a:r>
              <a:rPr lang="lt-LT" sz="3600" b="1" dirty="0">
                <a:effectLst/>
                <a:latin typeface="Times New Roman" panose="02020603050405020304" pitchFamily="18" charset="0"/>
                <a:ea typeface="Calibri" panose="020F0502020204030204" pitchFamily="34" charset="0"/>
                <a:cs typeface="Times New Roman" panose="02020603050405020304" pitchFamily="18" charset="0"/>
              </a:rPr>
              <a:t>TIKSLINĖS GRUPĖS, Į KURIAS PRIVALO BŪTI ORIENTUOTI KVIETIMO PROJEKTAI</a:t>
            </a:r>
            <a:endParaRPr lang="lt-LT" sz="3600" dirty="0"/>
          </a:p>
        </p:txBody>
      </p:sp>
      <p:sp>
        <p:nvSpPr>
          <p:cNvPr id="3" name="Turinio vietos rezervavimo ženklas 2">
            <a:extLst>
              <a:ext uri="{FF2B5EF4-FFF2-40B4-BE49-F238E27FC236}">
                <a16:creationId xmlns:a16="http://schemas.microsoft.com/office/drawing/2014/main" id="{A00798FC-BB86-D87C-DB08-6F57745F5A77}"/>
              </a:ext>
            </a:extLst>
          </p:cNvPr>
          <p:cNvSpPr>
            <a:spLocks noGrp="1"/>
          </p:cNvSpPr>
          <p:nvPr>
            <p:ph idx="1"/>
          </p:nvPr>
        </p:nvSpPr>
        <p:spPr>
          <a:xfrm>
            <a:off x="838200" y="1964834"/>
            <a:ext cx="10889202" cy="3535854"/>
          </a:xfrm>
        </p:spPr>
        <p:txBody>
          <a:bodyPr>
            <a:normAutofit fontScale="85000" lnSpcReduction="20000"/>
          </a:bodyPr>
          <a:lstStyle/>
          <a:p>
            <a:pPr marL="0" indent="0" algn="just">
              <a:lnSpc>
                <a:spcPct val="107000"/>
              </a:lnSpc>
              <a:spcBef>
                <a:spcPts val="600"/>
              </a:spcBef>
              <a:spcAft>
                <a:spcPts val="600"/>
              </a:spcAft>
              <a:buNone/>
            </a:pPr>
            <a:r>
              <a:rPr lang="lt-LT" sz="4500" b="1" dirty="0">
                <a:effectLst/>
                <a:latin typeface="Times New Roman" panose="02020603050405020304" pitchFamily="18" charset="0"/>
                <a:ea typeface="Calibri" panose="020F0502020204030204" pitchFamily="34" charset="0"/>
                <a:cs typeface="Arial" panose="020B0604020202020204" pitchFamily="34" charset="0"/>
              </a:rPr>
              <a:t>Tikslinės grupės- socialinę atskirtį patiriantys gyventojai</a:t>
            </a:r>
            <a:r>
              <a:rPr lang="lt-LT" sz="4500" dirty="0">
                <a:effectLst/>
                <a:latin typeface="Times New Roman" panose="02020603050405020304" pitchFamily="18" charset="0"/>
                <a:ea typeface="Calibri" panose="020F0502020204030204" pitchFamily="34" charset="0"/>
                <a:cs typeface="Arial" panose="020B0604020202020204" pitchFamily="34" charset="0"/>
              </a:rPr>
              <a:t>*</a:t>
            </a:r>
            <a:endParaRPr lang="lt-LT" sz="45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600"/>
              </a:spcBef>
              <a:spcAft>
                <a:spcPts val="600"/>
              </a:spcAft>
              <a:buNone/>
            </a:pPr>
            <a:r>
              <a:rPr lang="en-US" sz="3800" i="1" dirty="0" err="1">
                <a:latin typeface="Times New Roman" panose="02020603050405020304" pitchFamily="18" charset="0"/>
                <a:ea typeface="Calibri" panose="020F0502020204030204" pitchFamily="34" charset="0"/>
                <a:cs typeface="Arial" panose="020B0604020202020204" pitchFamily="34" charset="0"/>
              </a:rPr>
              <a:t>Pastaba</a:t>
            </a:r>
            <a:r>
              <a:rPr lang="en-US" sz="3800" i="1" dirty="0">
                <a:latin typeface="Times New Roman" panose="02020603050405020304" pitchFamily="18" charset="0"/>
                <a:ea typeface="Calibri" panose="020F0502020204030204" pitchFamily="34" charset="0"/>
                <a:cs typeface="Times New Roman" panose="02020603050405020304" pitchFamily="18" charset="0"/>
              </a:rPr>
              <a:t>:</a:t>
            </a:r>
            <a:r>
              <a:rPr lang="en-US" sz="3800" dirty="0">
                <a:latin typeface="Times New Roman" panose="02020603050405020304" pitchFamily="18" charset="0"/>
                <a:ea typeface="Calibri" panose="020F0502020204030204" pitchFamily="34" charset="0"/>
                <a:cs typeface="Times New Roman" panose="02020603050405020304" pitchFamily="18" charset="0"/>
              </a:rPr>
              <a:t> </a:t>
            </a:r>
            <a:r>
              <a:rPr lang="lt-LT" sz="3800" i="1" dirty="0">
                <a:effectLst/>
                <a:latin typeface="Times New Roman" panose="02020603050405020304" pitchFamily="18" charset="0"/>
                <a:ea typeface="Times New Roman" panose="02020603050405020304" pitchFamily="18" charset="0"/>
                <a:cs typeface="Times New Roman" panose="02020603050405020304" pitchFamily="18" charset="0"/>
              </a:rPr>
              <a:t>vykdant </a:t>
            </a:r>
            <a:r>
              <a:rPr lang="lt-LT" sz="3800" i="1"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Aprašo 2.1.1.3 papunktyje </a:t>
            </a:r>
            <a:r>
              <a:rPr lang="lt-LT" sz="3800" i="1" dirty="0">
                <a:effectLst/>
                <a:latin typeface="Times New Roman" panose="02020603050405020304" pitchFamily="18" charset="0"/>
                <a:ea typeface="Times New Roman" panose="02020603050405020304" pitchFamily="18" charset="0"/>
                <a:cs typeface="Times New Roman" panose="02020603050405020304" pitchFamily="18" charset="0"/>
              </a:rPr>
              <a:t>nurodytą veiklą socialinę atskirtį patiriantys gyventojai turi sudaryti ne mažiau kaip 50 proc. visų šios projekto veiklos dalyvių</a:t>
            </a:r>
            <a:r>
              <a:rPr lang="en-US" sz="3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38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lt-LT" sz="3300" dirty="0">
                <a:effectLst/>
                <a:latin typeface="Times New Roman" panose="02020603050405020304" pitchFamily="18" charset="0"/>
                <a:ea typeface="Calibri" panose="020F0502020204030204" pitchFamily="34" charset="0"/>
                <a:cs typeface="Arial" panose="020B0604020202020204" pitchFamily="34" charset="0"/>
              </a:rPr>
              <a:t>*</a:t>
            </a:r>
            <a:r>
              <a:rPr lang="lt-LT" sz="3300" dirty="0">
                <a:effectLst/>
                <a:latin typeface="Times New Roman" panose="02020603050405020304" pitchFamily="18" charset="0"/>
                <a:ea typeface="Times New Roman" panose="02020603050405020304" pitchFamily="18" charset="0"/>
              </a:rPr>
              <a:t> </a:t>
            </a:r>
            <a:r>
              <a:rPr lang="lt-LT" sz="3300" dirty="0">
                <a:effectLst/>
                <a:latin typeface="Times New Roman" panose="02020603050405020304" pitchFamily="18" charset="0"/>
                <a:ea typeface="Times New Roman" panose="02020603050405020304" pitchFamily="18" charset="0"/>
                <a:hlinkClick r:id="rId3"/>
              </a:rPr>
              <a:t>Riziką patirti socialinę atskirtį turinčių gyventojų grupių pavyzdžiai pateikiami </a:t>
            </a:r>
            <a:r>
              <a:rPr lang="lt-LT" sz="3300" i="1" dirty="0">
                <a:effectLst/>
                <a:latin typeface="Times New Roman" panose="02020603050405020304" pitchFamily="18" charset="0"/>
                <a:ea typeface="Times New Roman" panose="02020603050405020304" pitchFamily="18" charset="0"/>
                <a:hlinkClick r:id="rId3"/>
              </a:rPr>
              <a:t>Aprašo </a:t>
            </a:r>
            <a:r>
              <a:rPr lang="lt-LT" sz="3600" i="1"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GB" sz="3600" b="0" i="1" dirty="0">
                <a:solidFill>
                  <a:srgbClr val="333333"/>
                </a:solidFill>
                <a:effectLst/>
                <a:latin typeface="Times New Roman" panose="02020603050405020304" pitchFamily="18" charset="0"/>
                <a:cs typeface="Times New Roman" panose="02020603050405020304" pitchFamily="18" charset="0"/>
                <a:hlinkClick r:id="rId3"/>
              </a:rPr>
              <a:t>5 priedo</a:t>
            </a:r>
            <a:r>
              <a:rPr lang="lt-LT" sz="3600" i="1" dirty="0">
                <a:solidFill>
                  <a:srgbClr val="333333"/>
                </a:solidFill>
                <a:latin typeface="Times New Roman" panose="02020603050405020304" pitchFamily="18" charset="0"/>
                <a:cs typeface="Times New Roman" panose="02020603050405020304" pitchFamily="18" charset="0"/>
                <a:hlinkClick r:id="rId3"/>
              </a:rPr>
              <a:t> -</a:t>
            </a:r>
            <a:r>
              <a:rPr lang="en-GB" sz="3600" b="0" i="1" dirty="0">
                <a:solidFill>
                  <a:srgbClr val="333333"/>
                </a:solidFill>
                <a:effectLst/>
                <a:latin typeface="Times New Roman" panose="02020603050405020304" pitchFamily="18" charset="0"/>
                <a:cs typeface="Times New Roman" panose="02020603050405020304" pitchFamily="18" charset="0"/>
                <a:hlinkClick r:id="rId3"/>
              </a:rPr>
              <a:t> </a:t>
            </a:r>
            <a:r>
              <a:rPr lang="lt-LT" sz="3600" b="0" i="1" dirty="0">
                <a:solidFill>
                  <a:srgbClr val="333333"/>
                </a:solidFill>
                <a:effectLst/>
                <a:latin typeface="Times New Roman" panose="02020603050405020304" pitchFamily="18" charset="0"/>
                <a:cs typeface="Times New Roman" panose="02020603050405020304" pitchFamily="18" charset="0"/>
                <a:hlinkClick r:id="rId3"/>
              </a:rPr>
              <a:t>1</a:t>
            </a:r>
            <a:r>
              <a:rPr lang="en-GB" sz="3600" b="0" i="1" dirty="0">
                <a:solidFill>
                  <a:srgbClr val="333333"/>
                </a:solidFill>
                <a:effectLst/>
                <a:latin typeface="Times New Roman" panose="02020603050405020304" pitchFamily="18" charset="0"/>
                <a:cs typeface="Times New Roman" panose="02020603050405020304" pitchFamily="18" charset="0"/>
                <a:hlinkClick r:id="rId3"/>
              </a:rPr>
              <a:t> priedas</a:t>
            </a:r>
            <a:r>
              <a:rPr lang="lt-LT" sz="3600" b="0" i="1" dirty="0">
                <a:solidFill>
                  <a:srgbClr val="333333"/>
                </a:solidFill>
                <a:effectLst/>
                <a:latin typeface="Times New Roman" panose="02020603050405020304" pitchFamily="18" charset="0"/>
                <a:cs typeface="Times New Roman" panose="02020603050405020304" pitchFamily="18" charset="0"/>
                <a:hlinkClick r:id="rId3"/>
              </a:rPr>
              <a:t>)</a:t>
            </a:r>
            <a:endParaRPr lang="lt-LT" sz="3600" i="1" dirty="0">
              <a:effectLst/>
              <a:latin typeface="Times New Roman" panose="02020603050405020304" pitchFamily="18" charset="0"/>
              <a:ea typeface="Times New Roman" panose="02020603050405020304" pitchFamily="18" charset="0"/>
            </a:endParaRPr>
          </a:p>
          <a:p>
            <a:pPr marL="0" indent="0" algn="just">
              <a:lnSpc>
                <a:spcPct val="107000"/>
              </a:lnSpc>
              <a:spcBef>
                <a:spcPts val="600"/>
              </a:spcBef>
              <a:spcAft>
                <a:spcPts val="600"/>
              </a:spcAft>
              <a:buNone/>
            </a:pPr>
            <a:endParaRPr lang="lt-LT" sz="3300" dirty="0">
              <a:effectLst/>
              <a:latin typeface="Calibri" panose="020F0502020204030204" pitchFamily="34" charset="0"/>
              <a:ea typeface="Calibri" panose="020F0502020204030204" pitchFamily="34" charset="0"/>
              <a:cs typeface="Arial" panose="020B0604020202020204" pitchFamily="34" charset="0"/>
            </a:endParaRPr>
          </a:p>
          <a:p>
            <a:endParaRPr lang="lt-LT" dirty="0"/>
          </a:p>
        </p:txBody>
      </p:sp>
      <p:pic>
        <p:nvPicPr>
          <p:cNvPr id="5" name="Grafinis elementas 4">
            <a:extLst>
              <a:ext uri="{FF2B5EF4-FFF2-40B4-BE49-F238E27FC236}">
                <a16:creationId xmlns:a16="http://schemas.microsoft.com/office/drawing/2014/main" id="{C91C2341-328F-4B69-F45C-FE68D5A8E8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92609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88906-7355-D8B2-091B-44EF48EBE28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AC63D44-D9F2-5925-18A5-466BE354CF01}"/>
              </a:ext>
            </a:extLst>
          </p:cNvPr>
          <p:cNvSpPr>
            <a:spLocks noGrp="1"/>
          </p:cNvSpPr>
          <p:nvPr>
            <p:ph type="title"/>
          </p:nvPr>
        </p:nvSpPr>
        <p:spPr>
          <a:xfrm>
            <a:off x="838200" y="365125"/>
            <a:ext cx="10515600" cy="931015"/>
          </a:xfrm>
        </p:spPr>
        <p:txBody>
          <a:bodyPr>
            <a:normAutofit/>
          </a:bodyPr>
          <a:lstStyle/>
          <a:p>
            <a:pPr algn="ctr"/>
            <a:r>
              <a:rPr lang="lt-LT" sz="3200" b="1" dirty="0">
                <a:latin typeface="Times New Roman" panose="02020603050405020304" pitchFamily="18" charset="0"/>
                <a:cs typeface="Times New Roman" panose="02020603050405020304" pitchFamily="18" charset="0"/>
              </a:rPr>
              <a:t>GALIMI PAREIŠKĖJAI</a:t>
            </a:r>
          </a:p>
        </p:txBody>
      </p:sp>
      <p:sp>
        <p:nvSpPr>
          <p:cNvPr id="3" name="Turinio vietos rezervavimo ženklas 2">
            <a:extLst>
              <a:ext uri="{FF2B5EF4-FFF2-40B4-BE49-F238E27FC236}">
                <a16:creationId xmlns:a16="http://schemas.microsoft.com/office/drawing/2014/main" id="{8430C108-637D-8CC0-5BEF-0B1F2FB8296D}"/>
              </a:ext>
            </a:extLst>
          </p:cNvPr>
          <p:cNvSpPr>
            <a:spLocks noGrp="1"/>
          </p:cNvSpPr>
          <p:nvPr>
            <p:ph idx="1"/>
          </p:nvPr>
        </p:nvSpPr>
        <p:spPr>
          <a:xfrm>
            <a:off x="838199" y="1171852"/>
            <a:ext cx="10677525" cy="4301847"/>
          </a:xfrm>
        </p:spPr>
        <p:txBody>
          <a:bodyPr>
            <a:normAutofit fontScale="92500" lnSpcReduction="10000"/>
          </a:bodyPr>
          <a:lstStyle/>
          <a:p>
            <a:pPr marR="111760" algn="just">
              <a:lnSpc>
                <a:spcPct val="107000"/>
              </a:lnSpc>
              <a:spcAft>
                <a:spcPts val="800"/>
              </a:spcAft>
            </a:pPr>
            <a:r>
              <a:rPr lang="lt-LT" sz="1800" b="1" dirty="0">
                <a:effectLst/>
                <a:latin typeface="Times New Roman" panose="02020603050405020304" pitchFamily="18" charset="0"/>
                <a:ea typeface="Calibri" panose="020F0502020204030204" pitchFamily="34" charset="0"/>
                <a:cs typeface="Arial" panose="020B0604020202020204" pitchFamily="34" charset="0"/>
              </a:rPr>
              <a:t>Viešieji juridiniai asmenys</a:t>
            </a:r>
            <a:r>
              <a:rPr lang="lt-LT" sz="1800" dirty="0">
                <a:effectLst/>
                <a:latin typeface="Times New Roman" panose="02020603050405020304" pitchFamily="18" charset="0"/>
                <a:ea typeface="Calibri" panose="020F0502020204030204" pitchFamily="34" charset="0"/>
                <a:cs typeface="Arial" panose="020B0604020202020204" pitchFamily="34" charset="0"/>
              </a:rPr>
              <a:t>, kurių veiklos vykdymo vieta yra vietos plėtros strategijos įgyvendinimo teritorijoje;</a:t>
            </a:r>
            <a:endParaRPr lang="lt-LT" sz="1800" dirty="0">
              <a:effectLst/>
              <a:latin typeface="Calibri" panose="020F0502020204030204" pitchFamily="34" charset="0"/>
              <a:ea typeface="Calibri" panose="020F0502020204030204" pitchFamily="34" charset="0"/>
              <a:cs typeface="Arial" panose="020B0604020202020204" pitchFamily="34" charset="0"/>
            </a:endParaRPr>
          </a:p>
          <a:p>
            <a:pPr marR="111760" algn="just">
              <a:lnSpc>
                <a:spcPct val="107000"/>
              </a:lnSpc>
              <a:spcAft>
                <a:spcPts val="800"/>
              </a:spcAft>
            </a:pPr>
            <a:r>
              <a:rPr lang="lt-LT" sz="1800" b="1" dirty="0">
                <a:effectLst/>
                <a:latin typeface="Times New Roman" panose="02020603050405020304" pitchFamily="18" charset="0"/>
                <a:ea typeface="Calibri" panose="020F0502020204030204" pitchFamily="34" charset="0"/>
                <a:cs typeface="Arial" panose="020B0604020202020204" pitchFamily="34" charset="0"/>
              </a:rPr>
              <a:t>Privatūs juridiniai asmenys</a:t>
            </a:r>
            <a:r>
              <a:rPr lang="lt-LT" sz="1800" dirty="0">
                <a:effectLst/>
                <a:latin typeface="Times New Roman" panose="02020603050405020304" pitchFamily="18" charset="0"/>
                <a:ea typeface="Calibri" panose="020F0502020204030204" pitchFamily="34" charset="0"/>
                <a:cs typeface="Arial" panose="020B0604020202020204" pitchFamily="34" charset="0"/>
              </a:rPr>
              <a:t>, kurių veiklos vykdymo vieta yra vietos plėtros strategijos įgyvendinimo teritorijoje;</a:t>
            </a:r>
            <a:endParaRPr lang="lt-LT" sz="1800" dirty="0">
              <a:effectLst/>
              <a:latin typeface="Calibri" panose="020F0502020204030204" pitchFamily="34" charset="0"/>
              <a:ea typeface="Calibri" panose="020F0502020204030204" pitchFamily="34" charset="0"/>
              <a:cs typeface="Arial" panose="020B0604020202020204" pitchFamily="34" charset="0"/>
            </a:endParaRPr>
          </a:p>
          <a:p>
            <a:pPr marR="111760" algn="just">
              <a:lnSpc>
                <a:spcPct val="107000"/>
              </a:lnSpc>
              <a:spcAft>
                <a:spcPts val="800"/>
              </a:spcAft>
              <a:tabLst>
                <a:tab pos="378460" algn="l"/>
              </a:tabLst>
            </a:pPr>
            <a:r>
              <a:rPr lang="lt-LT" sz="1800" b="1" dirty="0">
                <a:effectLst/>
                <a:latin typeface="Times New Roman" panose="02020603050405020304" pitchFamily="18" charset="0"/>
                <a:ea typeface="Calibri" panose="020F0502020204030204" pitchFamily="34" charset="0"/>
                <a:cs typeface="Arial" panose="020B0604020202020204" pitchFamily="34" charset="0"/>
              </a:rPr>
              <a:t>Savivaldybės, kurios teritorijoje įgyvendinama vietos plėtros strategija, administracija</a:t>
            </a:r>
            <a:r>
              <a:rPr lang="lt-LT" sz="1800" dirty="0">
                <a:effectLst/>
                <a:latin typeface="Times New Roman" panose="02020603050405020304" pitchFamily="18" charset="0"/>
                <a:ea typeface="Calibri" panose="020F0502020204030204" pitchFamily="34" charset="0"/>
                <a:cs typeface="Arial" panose="020B0604020202020204" pitchFamily="34" charset="0"/>
              </a:rPr>
              <a:t>. </a:t>
            </a:r>
            <a:endParaRPr lang="lt-LT"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lt-LT" sz="1800" u="sng" dirty="0">
                <a:effectLst/>
                <a:latin typeface="Times New Roman" panose="02020603050405020304" pitchFamily="18" charset="0"/>
                <a:ea typeface="Calibri" panose="020F0502020204030204" pitchFamily="34" charset="0"/>
              </a:rPr>
              <a:t>Kai vykdomas projektas, apimantis </a:t>
            </a:r>
            <a:r>
              <a:rPr lang="lt-LT" sz="1800" u="sng" dirty="0">
                <a:effectLst/>
                <a:latin typeface="Times New Roman" panose="02020603050405020304" pitchFamily="18" charset="0"/>
                <a:ea typeface="Calibri" panose="020F0502020204030204" pitchFamily="34" charset="0"/>
                <a:hlinkClick r:id="rId2"/>
              </a:rPr>
              <a:t>Aprašo 2.1.1.3 papunktyje </a:t>
            </a:r>
            <a:r>
              <a:rPr lang="lt-LT" sz="1800" u="sng" dirty="0">
                <a:effectLst/>
                <a:latin typeface="Times New Roman" panose="02020603050405020304" pitchFamily="18" charset="0"/>
                <a:ea typeface="Calibri" panose="020F0502020204030204" pitchFamily="34" charset="0"/>
              </a:rPr>
              <a:t>nurodytas veiklas, projekto pareiškėju arba bent vienu iš partnerių turi būti nevyriausybinė organizacija (toliau – </a:t>
            </a:r>
            <a:r>
              <a:rPr lang="lt-LT" sz="1800" b="1" u="sng" dirty="0">
                <a:effectLst/>
                <a:latin typeface="Times New Roman" panose="02020603050405020304" pitchFamily="18" charset="0"/>
                <a:ea typeface="Calibri" panose="020F0502020204030204" pitchFamily="34" charset="0"/>
              </a:rPr>
              <a:t>NVO</a:t>
            </a:r>
            <a:r>
              <a:rPr lang="lt-LT" sz="1800" u="sng" dirty="0">
                <a:effectLst/>
                <a:latin typeface="Times New Roman" panose="02020603050405020304" pitchFamily="18" charset="0"/>
                <a:ea typeface="Calibri" panose="020F0502020204030204" pitchFamily="34" charset="0"/>
              </a:rPr>
              <a:t>) arba socialinis partneris (t. y. darbuotojų ar darbdavių organizacija). </a:t>
            </a:r>
          </a:p>
          <a:p>
            <a:pPr marL="0" indent="0">
              <a:buNone/>
            </a:pPr>
            <a:r>
              <a:rPr lang="lt-LT" sz="1000" b="0" i="0" dirty="0">
                <a:solidFill>
                  <a:srgbClr val="000000"/>
                </a:solidFill>
                <a:effectLst/>
                <a:latin typeface="Times New Roman" panose="02020603050405020304" pitchFamily="18" charset="0"/>
              </a:rPr>
              <a:t> </a:t>
            </a:r>
            <a:r>
              <a:rPr lang="lt-LT" sz="1700" b="1" i="0" dirty="0">
                <a:effectLst/>
                <a:latin typeface="Times New Roman" panose="02020603050405020304" pitchFamily="18" charset="0"/>
                <a:hlinkClick r:id="rId3"/>
              </a:rPr>
              <a:t>Projektų įgyvendinimo planų (toliau – PĮP) </a:t>
            </a:r>
            <a:r>
              <a:rPr lang="lt-LT" sz="1800" dirty="0">
                <a:effectLst/>
                <a:latin typeface="Times New Roman" panose="02020603050405020304" pitchFamily="18" charset="0"/>
                <a:ea typeface="Times New Roman" panose="02020603050405020304" pitchFamily="18" charset="0"/>
              </a:rPr>
              <a:t>PĮP pateikimo Aprašo 2.7 papunktyje nurodytai administruojančiajai institucijai dieną pareiškėjas turi turėti juridinio asmens statusą ne trumpiau nei 2 metus (šis reikalavimas netaikomas biudžetinėms įstaigoms). </a:t>
            </a:r>
          </a:p>
          <a:p>
            <a:pPr marL="0" marR="111760" indent="0" algn="just">
              <a:spcBef>
                <a:spcPts val="600"/>
              </a:spcBef>
              <a:spcAft>
                <a:spcPts val="600"/>
              </a:spcAft>
              <a:buNone/>
              <a:tabLst>
                <a:tab pos="504825" algn="l"/>
              </a:tabLst>
            </a:pPr>
            <a:r>
              <a:rPr lang="lt-LT" sz="1800" dirty="0">
                <a:effectLst/>
                <a:latin typeface="Times New Roman" panose="02020603050405020304" pitchFamily="18" charset="0"/>
                <a:ea typeface="Times New Roman" panose="02020603050405020304" pitchFamily="18" charset="0"/>
              </a:rPr>
              <a:t>Pareiškėju (projekto vykdytoju) gali būti juridinio asmens filialas ar atstovybė, jeigu tas filialas ar atstovybė veiklą vykdo vietos plėtros strategijos įgyvendinimo teritorijoje; </a:t>
            </a:r>
          </a:p>
          <a:p>
            <a:pPr marL="0" marR="111760" indent="0" algn="just">
              <a:spcBef>
                <a:spcPts val="600"/>
              </a:spcBef>
              <a:spcAft>
                <a:spcPts val="600"/>
              </a:spcAft>
              <a:buNone/>
              <a:tabLst>
                <a:tab pos="504825" algn="l"/>
              </a:tabLst>
            </a:pPr>
            <a:r>
              <a:rPr lang="lt-LT" sz="1800" dirty="0">
                <a:effectLst/>
                <a:latin typeface="Times New Roman" panose="02020603050405020304" pitchFamily="18" charset="0"/>
                <a:ea typeface="Times New Roman" panose="02020603050405020304" pitchFamily="18" charset="0"/>
              </a:rPr>
              <a:t>Pareiškėjais negali būti tie juridiniai asmenys, kuriems, kaip jauno verslo subjektams, projekto įgyvendinimo metu bus teikiama pagalba verslo pradžiai.</a:t>
            </a:r>
          </a:p>
          <a:p>
            <a:pPr marL="0" indent="0">
              <a:buNone/>
            </a:pPr>
            <a:endParaRPr lang="lt-LT" sz="1800" dirty="0">
              <a:solidFill>
                <a:schemeClr val="tx1"/>
              </a:solidFill>
              <a:effectLst/>
              <a:latin typeface="Times New Roman" panose="02020603050405020304" pitchFamily="18" charset="0"/>
              <a:ea typeface="Calibri" panose="020F0502020204030204" pitchFamily="34" charset="0"/>
            </a:endParaRPr>
          </a:p>
          <a:p>
            <a:pPr marL="0" indent="0">
              <a:buNone/>
            </a:pPr>
            <a:endParaRPr lang="lt-LT" dirty="0">
              <a:solidFill>
                <a:schemeClr val="tx1"/>
              </a:solidFill>
            </a:endParaRPr>
          </a:p>
        </p:txBody>
      </p:sp>
      <p:pic>
        <p:nvPicPr>
          <p:cNvPr id="5" name="Grafinis elementas 4">
            <a:extLst>
              <a:ext uri="{FF2B5EF4-FFF2-40B4-BE49-F238E27FC236}">
                <a16:creationId xmlns:a16="http://schemas.microsoft.com/office/drawing/2014/main" id="{35D613A3-9F74-3C04-5755-58DBFBDC74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3235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DFDF-4889-D6DA-1D92-5C6630C8B64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7D52D48-2918-C73E-337D-54F86662C8FF}"/>
              </a:ext>
            </a:extLst>
          </p:cNvPr>
          <p:cNvSpPr>
            <a:spLocks noGrp="1"/>
          </p:cNvSpPr>
          <p:nvPr>
            <p:ph type="title"/>
          </p:nvPr>
        </p:nvSpPr>
        <p:spPr>
          <a:xfrm>
            <a:off x="838200" y="365126"/>
            <a:ext cx="10515600" cy="744584"/>
          </a:xfrm>
        </p:spPr>
        <p:txBody>
          <a:bodyPr>
            <a:normAutofit/>
          </a:bodyPr>
          <a:lstStyle/>
          <a:p>
            <a:pPr algn="ctr"/>
            <a:r>
              <a:rPr lang="lt-LT" sz="3200" b="1" dirty="0">
                <a:latin typeface="Times New Roman" panose="02020603050405020304" pitchFamily="18" charset="0"/>
                <a:cs typeface="Times New Roman" panose="02020603050405020304" pitchFamily="18" charset="0"/>
              </a:rPr>
              <a:t>GALIMI PARTNERIAI</a:t>
            </a:r>
          </a:p>
        </p:txBody>
      </p:sp>
      <p:sp>
        <p:nvSpPr>
          <p:cNvPr id="3" name="Turinio vietos rezervavimo ženklas 2">
            <a:extLst>
              <a:ext uri="{FF2B5EF4-FFF2-40B4-BE49-F238E27FC236}">
                <a16:creationId xmlns:a16="http://schemas.microsoft.com/office/drawing/2014/main" id="{A81EB0EC-F0C8-8289-7679-0515D007AACA}"/>
              </a:ext>
            </a:extLst>
          </p:cNvPr>
          <p:cNvSpPr>
            <a:spLocks noGrp="1"/>
          </p:cNvSpPr>
          <p:nvPr>
            <p:ph idx="1"/>
          </p:nvPr>
        </p:nvSpPr>
        <p:spPr>
          <a:xfrm>
            <a:off x="838199" y="1109710"/>
            <a:ext cx="10806113" cy="4476703"/>
          </a:xfrm>
        </p:spPr>
        <p:txBody>
          <a:bodyPr>
            <a:normAutofit fontScale="92500" lnSpcReduction="20000"/>
          </a:bodyPr>
          <a:lstStyle/>
          <a:p>
            <a:pPr marR="111760" algn="just">
              <a:tabLst>
                <a:tab pos="378460" algn="l"/>
              </a:tabLst>
            </a:pPr>
            <a:r>
              <a:rPr lang="lt-LT" sz="1800" b="1" dirty="0">
                <a:latin typeface="Times New Roman" panose="02020603050405020304" pitchFamily="18" charset="0"/>
                <a:ea typeface="Times New Roman" panose="02020603050405020304" pitchFamily="18" charset="0"/>
              </a:rPr>
              <a:t>V</a:t>
            </a:r>
            <a:r>
              <a:rPr lang="lt-LT" sz="1800" b="1" dirty="0">
                <a:effectLst/>
                <a:latin typeface="Times New Roman" panose="02020603050405020304" pitchFamily="18" charset="0"/>
                <a:ea typeface="Times New Roman" panose="02020603050405020304" pitchFamily="18" charset="0"/>
              </a:rPr>
              <a:t>iešieji juridiniai asmenys</a:t>
            </a:r>
            <a:r>
              <a:rPr lang="lt-LT" sz="1800" dirty="0">
                <a:effectLst/>
                <a:latin typeface="Times New Roman" panose="02020603050405020304" pitchFamily="18" charset="0"/>
                <a:ea typeface="Times New Roman" panose="02020603050405020304" pitchFamily="18" charset="0"/>
              </a:rPr>
              <a:t>, kurių veiklos vykdymo vieta yra vietos plėtros strategijos įgyvendinimo teritorijoje; projektų, apimančių </a:t>
            </a:r>
            <a:r>
              <a:rPr lang="lt-LT" sz="1800" dirty="0">
                <a:effectLst/>
                <a:latin typeface="Times New Roman" panose="02020603050405020304" pitchFamily="18" charset="0"/>
                <a:ea typeface="Times New Roman" panose="02020603050405020304" pitchFamily="18" charset="0"/>
                <a:hlinkClick r:id="rId2"/>
              </a:rPr>
              <a:t>Aprašo 2.1.4 papunktyje </a:t>
            </a:r>
            <a:r>
              <a:rPr lang="lt-LT" sz="1800" dirty="0">
                <a:effectLst/>
                <a:latin typeface="Times New Roman" panose="02020603050405020304" pitchFamily="18" charset="0"/>
                <a:ea typeface="Times New Roman" panose="02020603050405020304" pitchFamily="18" charset="0"/>
              </a:rPr>
              <a:t>nurodytas veiklas, partneriai gali būti viešieji juridiniai asmenys, kurių veiklos vykdymo vieta yra Lietuvos Respublikos teritorijoje; </a:t>
            </a:r>
          </a:p>
          <a:p>
            <a:pPr marR="111760" algn="just">
              <a:tabLst>
                <a:tab pos="378460" algn="l"/>
              </a:tabLst>
            </a:pPr>
            <a:r>
              <a:rPr lang="lt-LT" sz="1800" b="1" dirty="0">
                <a:latin typeface="Times New Roman" panose="02020603050405020304" pitchFamily="18" charset="0"/>
                <a:ea typeface="Times New Roman" panose="02020603050405020304" pitchFamily="18" charset="0"/>
              </a:rPr>
              <a:t>P</a:t>
            </a:r>
            <a:r>
              <a:rPr lang="lt-LT" sz="1800" b="1" dirty="0">
                <a:effectLst/>
                <a:latin typeface="Times New Roman" panose="02020603050405020304" pitchFamily="18" charset="0"/>
                <a:ea typeface="Times New Roman" panose="02020603050405020304" pitchFamily="18" charset="0"/>
              </a:rPr>
              <a:t>rivatūs juridiniai asmenys</a:t>
            </a:r>
            <a:r>
              <a:rPr lang="lt-LT" sz="1800" dirty="0">
                <a:effectLst/>
                <a:latin typeface="Times New Roman" panose="02020603050405020304" pitchFamily="18" charset="0"/>
                <a:ea typeface="Times New Roman" panose="02020603050405020304" pitchFamily="18" charset="0"/>
              </a:rPr>
              <a:t>, kurių veiklos vykdymo vieta yra vietos plėtros strategijos įgyvendinimo teritorijoje; projektų, apimančių </a:t>
            </a:r>
            <a:r>
              <a:rPr lang="lt-LT" sz="1800" dirty="0">
                <a:effectLst/>
                <a:latin typeface="Times New Roman" panose="02020603050405020304" pitchFamily="18" charset="0"/>
                <a:ea typeface="Times New Roman" panose="02020603050405020304" pitchFamily="18" charset="0"/>
                <a:hlinkClick r:id="rId2"/>
              </a:rPr>
              <a:t>Aprašo 2.1.4 papunktyje </a:t>
            </a:r>
            <a:r>
              <a:rPr lang="lt-LT" sz="1800" dirty="0">
                <a:effectLst/>
                <a:latin typeface="Times New Roman" panose="02020603050405020304" pitchFamily="18" charset="0"/>
                <a:ea typeface="Times New Roman" panose="02020603050405020304" pitchFamily="18" charset="0"/>
              </a:rPr>
              <a:t>nurodytas veiklas, partneriai gali būti privatūs juridiniai asmenys, kurių veiklos vykdymo vieta yra Lietuvos Respublikos teritorijoje;</a:t>
            </a:r>
          </a:p>
          <a:p>
            <a:pPr marR="111760" algn="just">
              <a:spcAft>
                <a:spcPts val="600"/>
              </a:spcAft>
              <a:tabLst>
                <a:tab pos="378460" algn="l"/>
              </a:tabLst>
            </a:pPr>
            <a:r>
              <a:rPr lang="lt-LT" sz="1800" b="1" dirty="0">
                <a:latin typeface="Times New Roman" panose="02020603050405020304" pitchFamily="18" charset="0"/>
                <a:ea typeface="Times New Roman" panose="02020603050405020304" pitchFamily="18" charset="0"/>
              </a:rPr>
              <a:t>S</a:t>
            </a:r>
            <a:r>
              <a:rPr lang="lt-LT" sz="1800" b="1" dirty="0">
                <a:effectLst/>
                <a:latin typeface="Times New Roman" panose="02020603050405020304" pitchFamily="18" charset="0"/>
                <a:ea typeface="Times New Roman" panose="02020603050405020304" pitchFamily="18" charset="0"/>
              </a:rPr>
              <a:t>avivaldybės, kurios teritorijoje įgyvendinama vietos plėtros strategija, administracija</a:t>
            </a:r>
            <a:r>
              <a:rPr lang="lt-LT" sz="1800" dirty="0">
                <a:effectLst/>
                <a:latin typeface="Times New Roman" panose="02020603050405020304" pitchFamily="18" charset="0"/>
                <a:ea typeface="Times New Roman" panose="02020603050405020304" pitchFamily="18" charset="0"/>
              </a:rPr>
              <a:t>.</a:t>
            </a:r>
          </a:p>
          <a:p>
            <a:pPr marL="0" indent="0" algn="just">
              <a:buNone/>
            </a:pPr>
            <a:r>
              <a:rPr lang="lt-LT" sz="1800" dirty="0">
                <a:effectLst/>
                <a:latin typeface="Times New Roman" panose="02020603050405020304" pitchFamily="18" charset="0"/>
                <a:ea typeface="Calibri" panose="020F0502020204030204" pitchFamily="34" charset="0"/>
              </a:rPr>
              <a:t>Kai vykdomas projektas, apimantis Aprašo </a:t>
            </a:r>
            <a:r>
              <a:rPr lang="lt-LT" sz="1800" dirty="0">
                <a:effectLst/>
                <a:latin typeface="Times New Roman" panose="02020603050405020304" pitchFamily="18" charset="0"/>
                <a:ea typeface="Calibri" panose="020F0502020204030204" pitchFamily="34" charset="0"/>
                <a:hlinkClick r:id="rId2"/>
              </a:rPr>
              <a:t>2.1.1.3 papunktyje </a:t>
            </a:r>
            <a:r>
              <a:rPr lang="lt-LT" sz="1800" dirty="0">
                <a:effectLst/>
                <a:latin typeface="Times New Roman" panose="02020603050405020304" pitchFamily="18" charset="0"/>
                <a:ea typeface="Calibri" panose="020F0502020204030204" pitchFamily="34" charset="0"/>
              </a:rPr>
              <a:t>nurodytas veiklas, projekto pareiškėju arba bent vienu iš partnerių turi būti nevyriausybinė organizacija (toliau – </a:t>
            </a:r>
            <a:r>
              <a:rPr lang="lt-LT" sz="1800" b="1" dirty="0">
                <a:effectLst/>
                <a:latin typeface="Times New Roman" panose="02020603050405020304" pitchFamily="18" charset="0"/>
                <a:ea typeface="Calibri" panose="020F0502020204030204" pitchFamily="34" charset="0"/>
              </a:rPr>
              <a:t>NVO</a:t>
            </a:r>
            <a:r>
              <a:rPr lang="lt-LT" sz="1800" dirty="0">
                <a:effectLst/>
                <a:latin typeface="Times New Roman" panose="02020603050405020304" pitchFamily="18" charset="0"/>
                <a:ea typeface="Calibri" panose="020F0502020204030204" pitchFamily="34" charset="0"/>
              </a:rPr>
              <a:t>) arba socialinis partneris (t. y. darbuotojų ar darbdavių organizacija). </a:t>
            </a:r>
          </a:p>
          <a:p>
            <a:pPr marL="0" indent="0" algn="just">
              <a:buNone/>
            </a:pPr>
            <a:r>
              <a:rPr lang="lt-LT" sz="1800" dirty="0">
                <a:effectLst/>
                <a:latin typeface="Times New Roman" panose="02020603050405020304" pitchFamily="18" charset="0"/>
                <a:ea typeface="Times New Roman" panose="02020603050405020304" pitchFamily="18" charset="0"/>
              </a:rPr>
              <a:t>Tuo atveju, kai pareiškėjas projektą numato įgyvendinti kartu su partneriu (-</a:t>
            </a:r>
            <a:r>
              <a:rPr lang="lt-LT" sz="1800" dirty="0" err="1">
                <a:effectLst/>
                <a:latin typeface="Times New Roman" panose="02020603050405020304" pitchFamily="18" charset="0"/>
                <a:ea typeface="Times New Roman" panose="02020603050405020304" pitchFamily="18" charset="0"/>
              </a:rPr>
              <a:t>iais</a:t>
            </a:r>
            <a:r>
              <a:rPr lang="lt-LT" sz="1800" dirty="0">
                <a:effectLst/>
                <a:latin typeface="Times New Roman" panose="02020603050405020304" pitchFamily="18" charset="0"/>
                <a:ea typeface="Times New Roman" panose="02020603050405020304" pitchFamily="18" charset="0"/>
              </a:rPr>
              <a:t>), pareiškėjas PĮP turi pagrįsti partnerio įtraukimo į projektą būtinumą ir iki PĮP pateikimo administruojančiajai institucijai dienos sudaryti su partneriu (-</a:t>
            </a:r>
            <a:r>
              <a:rPr lang="lt-LT" sz="1800" dirty="0" err="1">
                <a:effectLst/>
                <a:latin typeface="Times New Roman" panose="02020603050405020304" pitchFamily="18" charset="0"/>
                <a:ea typeface="Times New Roman" panose="02020603050405020304" pitchFamily="18" charset="0"/>
              </a:rPr>
              <a:t>iais</a:t>
            </a:r>
            <a:r>
              <a:rPr lang="lt-LT" sz="1800" dirty="0">
                <a:effectLst/>
                <a:latin typeface="Times New Roman" panose="02020603050405020304" pitchFamily="18" charset="0"/>
                <a:ea typeface="Times New Roman" panose="02020603050405020304" pitchFamily="18" charset="0"/>
              </a:rPr>
              <a:t>) jungtinės veiklos sutartį, kurioje būtų nustatytos tarpusavio teisės ir pareigos įgyvendinant projektą.</a:t>
            </a:r>
          </a:p>
          <a:p>
            <a:pPr marL="0" marR="111760" indent="0" algn="just">
              <a:spcBef>
                <a:spcPts val="600"/>
              </a:spcBef>
              <a:spcAft>
                <a:spcPts val="600"/>
              </a:spcAft>
              <a:buNone/>
              <a:tabLst>
                <a:tab pos="504825" algn="l"/>
              </a:tabLst>
            </a:pPr>
            <a:r>
              <a:rPr lang="lt-LT" sz="1800" dirty="0">
                <a:effectLst/>
                <a:latin typeface="Times New Roman" panose="02020603050405020304" pitchFamily="18" charset="0"/>
                <a:ea typeface="Times New Roman" panose="02020603050405020304" pitchFamily="18" charset="0"/>
              </a:rPr>
              <a:t>Partneriu gali būti juridinio asmens filialas ar atstovybė, jeigu tas filialas ar atstovybė veiklą vykdo vietos plėtros strategijos įgyvendinimo teritorijoje.</a:t>
            </a:r>
          </a:p>
          <a:p>
            <a:pPr marL="0" indent="0" algn="just">
              <a:buNone/>
            </a:pPr>
            <a:r>
              <a:rPr lang="lt-LT" sz="1800" dirty="0">
                <a:effectLst/>
                <a:latin typeface="Times New Roman" panose="02020603050405020304" pitchFamily="18" charset="0"/>
                <a:ea typeface="Times New Roman" panose="02020603050405020304" pitchFamily="18" charset="0"/>
              </a:rPr>
              <a:t>Partneriais negali būti tie juridiniai asmenys, kuriems, kaip jauno verslo subjektams, projekto įgyvendinimo metu bus teikiama pagalba verslo pradžiai.</a:t>
            </a:r>
          </a:p>
          <a:p>
            <a:pPr marL="0" indent="0">
              <a:buNone/>
            </a:pPr>
            <a:endParaRPr lang="lt-LT" dirty="0"/>
          </a:p>
        </p:txBody>
      </p:sp>
      <p:pic>
        <p:nvPicPr>
          <p:cNvPr id="5" name="Grafinis elementas 4">
            <a:extLst>
              <a:ext uri="{FF2B5EF4-FFF2-40B4-BE49-F238E27FC236}">
                <a16:creationId xmlns:a16="http://schemas.microsoft.com/office/drawing/2014/main" id="{DB41B5C4-34BC-3D72-0B1C-B0D12C4537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47379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41D80-7148-37C6-30F2-535644741BB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A52C285-9756-9DBF-6CB9-E4CBEFC0A030}"/>
              </a:ext>
            </a:extLst>
          </p:cNvPr>
          <p:cNvSpPr>
            <a:spLocks noGrp="1"/>
          </p:cNvSpPr>
          <p:nvPr>
            <p:ph type="title"/>
          </p:nvPr>
        </p:nvSpPr>
        <p:spPr>
          <a:xfrm>
            <a:off x="838199" y="365126"/>
            <a:ext cx="10995733" cy="569632"/>
          </a:xfrm>
        </p:spPr>
        <p:txBody>
          <a:bodyPr>
            <a:normAutofit fontScale="90000"/>
          </a:bodyPr>
          <a:lstStyle/>
          <a:p>
            <a:pPr algn="ctr"/>
            <a:br>
              <a:rPr lang="lt-LT" sz="1800" b="1" spc="-20" dirty="0">
                <a:effectLst/>
                <a:latin typeface="Times New Roman" panose="02020603050405020304" pitchFamily="18" charset="0"/>
                <a:ea typeface="Times New Roman" panose="02020603050405020304" pitchFamily="18" charset="0"/>
              </a:rPr>
            </a:br>
            <a:r>
              <a:rPr lang="lt-LT" sz="2700" b="1" spc="-20" dirty="0">
                <a:effectLst/>
                <a:latin typeface="Times New Roman" panose="02020603050405020304" pitchFamily="18" charset="0"/>
                <a:ea typeface="Times New Roman" panose="02020603050405020304" pitchFamily="18" charset="0"/>
              </a:rPr>
              <a:t>PĮP </a:t>
            </a:r>
            <a:r>
              <a:rPr lang="lt-LT" sz="2700" b="1" dirty="0">
                <a:effectLst/>
                <a:latin typeface="Times New Roman" panose="02020603050405020304" pitchFamily="18" charset="0"/>
                <a:ea typeface="Times New Roman" panose="02020603050405020304" pitchFamily="18" charset="0"/>
              </a:rPr>
              <a:t>bendrieji </a:t>
            </a:r>
            <a:r>
              <a:rPr lang="lt-LT" sz="2700" b="1" spc="-285" dirty="0">
                <a:effectLst/>
                <a:latin typeface="Times New Roman" panose="02020603050405020304" pitchFamily="18" charset="0"/>
                <a:ea typeface="Times New Roman" panose="02020603050405020304" pitchFamily="18" charset="0"/>
              </a:rPr>
              <a:t> </a:t>
            </a:r>
            <a:r>
              <a:rPr lang="lt-LT" sz="2700" b="1" dirty="0">
                <a:effectLst/>
                <a:latin typeface="Times New Roman" panose="02020603050405020304" pitchFamily="18" charset="0"/>
                <a:ea typeface="Times New Roman" panose="02020603050405020304" pitchFamily="18" charset="0"/>
              </a:rPr>
              <a:t>naudos</a:t>
            </a:r>
            <a:r>
              <a:rPr lang="lt-LT" sz="2700" b="1" spc="-15" dirty="0">
                <a:effectLst/>
                <a:latin typeface="Times New Roman" panose="02020603050405020304" pitchFamily="18" charset="0"/>
                <a:ea typeface="Times New Roman" panose="02020603050405020304" pitchFamily="18" charset="0"/>
              </a:rPr>
              <a:t> </a:t>
            </a:r>
            <a:r>
              <a:rPr lang="lt-LT" sz="2700" b="1" dirty="0">
                <a:effectLst/>
                <a:latin typeface="Times New Roman" panose="02020603050405020304" pitchFamily="18" charset="0"/>
                <a:ea typeface="Times New Roman" panose="02020603050405020304" pitchFamily="18" charset="0"/>
              </a:rPr>
              <a:t>ir kokybės</a:t>
            </a:r>
            <a:r>
              <a:rPr lang="lt-LT" sz="2700" b="1" spc="-5" dirty="0">
                <a:effectLst/>
                <a:latin typeface="Times New Roman" panose="02020603050405020304" pitchFamily="18" charset="0"/>
                <a:ea typeface="Times New Roman" panose="02020603050405020304" pitchFamily="18" charset="0"/>
              </a:rPr>
              <a:t> </a:t>
            </a:r>
            <a:r>
              <a:rPr lang="lt-LT" sz="2700" b="1" dirty="0">
                <a:effectLst/>
                <a:latin typeface="Times New Roman" panose="02020603050405020304" pitchFamily="18" charset="0"/>
                <a:ea typeface="Times New Roman" panose="02020603050405020304" pitchFamily="18" charset="0"/>
              </a:rPr>
              <a:t>vertinimo</a:t>
            </a:r>
            <a:r>
              <a:rPr lang="lt-LT" sz="2700" b="1" spc="-5" dirty="0">
                <a:effectLst/>
                <a:latin typeface="Times New Roman" panose="02020603050405020304" pitchFamily="18" charset="0"/>
                <a:ea typeface="Times New Roman" panose="02020603050405020304" pitchFamily="18" charset="0"/>
              </a:rPr>
              <a:t> </a:t>
            </a:r>
            <a:r>
              <a:rPr lang="lt-LT" sz="2700" b="1" dirty="0">
                <a:effectLst/>
                <a:latin typeface="Times New Roman" panose="02020603050405020304" pitchFamily="18" charset="0"/>
                <a:ea typeface="Times New Roman" panose="02020603050405020304" pitchFamily="18" charset="0"/>
              </a:rPr>
              <a:t>kriterijai </a:t>
            </a:r>
            <a:r>
              <a:rPr lang="lt-LT" sz="1600" b="1" dirty="0">
                <a:effectLst/>
                <a:latin typeface="Times New Roman" panose="02020603050405020304" pitchFamily="18" charset="0"/>
                <a:ea typeface="Times New Roman" panose="02020603050405020304" pitchFamily="18" charset="0"/>
              </a:rPr>
              <a:t>(privalomi visiems pareiškėjams)</a:t>
            </a:r>
            <a:br>
              <a:rPr lang="lt-LT" sz="2700" b="1" dirty="0">
                <a:effectLst/>
                <a:latin typeface="Times New Roman" panose="02020603050405020304" pitchFamily="18" charset="0"/>
                <a:ea typeface="Times New Roman" panose="02020603050405020304" pitchFamily="18" charset="0"/>
              </a:rPr>
            </a:br>
            <a:endParaRPr lang="lt-LT" sz="2700" dirty="0"/>
          </a:p>
        </p:txBody>
      </p:sp>
      <p:graphicFrame>
        <p:nvGraphicFramePr>
          <p:cNvPr id="4" name="Turinio vietos rezervavimo ženklas 3">
            <a:extLst>
              <a:ext uri="{FF2B5EF4-FFF2-40B4-BE49-F238E27FC236}">
                <a16:creationId xmlns:a16="http://schemas.microsoft.com/office/drawing/2014/main" id="{DE381824-303D-95EE-B61F-30EE152BD83F}"/>
              </a:ext>
            </a:extLst>
          </p:cNvPr>
          <p:cNvGraphicFramePr>
            <a:graphicFrameLocks noGrp="1"/>
          </p:cNvGraphicFramePr>
          <p:nvPr>
            <p:ph idx="1"/>
            <p:extLst>
              <p:ext uri="{D42A27DB-BD31-4B8C-83A1-F6EECF244321}">
                <p14:modId xmlns:p14="http://schemas.microsoft.com/office/powerpoint/2010/main" val="1040526000"/>
              </p:ext>
            </p:extLst>
          </p:nvPr>
        </p:nvGraphicFramePr>
        <p:xfrm>
          <a:off x="965169" y="849033"/>
          <a:ext cx="10928411" cy="5855370"/>
        </p:xfrm>
        <a:graphic>
          <a:graphicData uri="http://schemas.openxmlformats.org/drawingml/2006/table">
            <a:tbl>
              <a:tblPr firstRow="1" firstCol="1" lastRow="1" lastCol="1" bandRow="1" bandCol="1">
                <a:tableStyleId>{5C22544A-7EE6-4342-B048-85BDC9FD1C3A}</a:tableStyleId>
              </a:tblPr>
              <a:tblGrid>
                <a:gridCol w="2312470">
                  <a:extLst>
                    <a:ext uri="{9D8B030D-6E8A-4147-A177-3AD203B41FA5}">
                      <a16:colId xmlns:a16="http://schemas.microsoft.com/office/drawing/2014/main" val="3064800886"/>
                    </a:ext>
                  </a:extLst>
                </a:gridCol>
                <a:gridCol w="3079049">
                  <a:extLst>
                    <a:ext uri="{9D8B030D-6E8A-4147-A177-3AD203B41FA5}">
                      <a16:colId xmlns:a16="http://schemas.microsoft.com/office/drawing/2014/main" val="1668949334"/>
                    </a:ext>
                  </a:extLst>
                </a:gridCol>
                <a:gridCol w="1380289">
                  <a:extLst>
                    <a:ext uri="{9D8B030D-6E8A-4147-A177-3AD203B41FA5}">
                      <a16:colId xmlns:a16="http://schemas.microsoft.com/office/drawing/2014/main" val="1595712502"/>
                    </a:ext>
                  </a:extLst>
                </a:gridCol>
                <a:gridCol w="4156603">
                  <a:extLst>
                    <a:ext uri="{9D8B030D-6E8A-4147-A177-3AD203B41FA5}">
                      <a16:colId xmlns:a16="http://schemas.microsoft.com/office/drawing/2014/main" val="3505195630"/>
                    </a:ext>
                  </a:extLst>
                </a:gridCol>
              </a:tblGrid>
              <a:tr h="189898">
                <a:tc gridSpan="4">
                  <a:txBody>
                    <a:bodyPr/>
                    <a:lstStyle/>
                    <a:p>
                      <a:pPr marL="2642235" marR="2637155" algn="ctr">
                        <a:lnSpc>
                          <a:spcPts val="1280"/>
                        </a:lnSpc>
                      </a:pPr>
                      <a:r>
                        <a:rPr lang="lt-LT" sz="1000" dirty="0">
                          <a:solidFill>
                            <a:schemeClr val="tx2"/>
                          </a:solidFill>
                          <a:effectLst/>
                          <a:latin typeface="Times New Roman" panose="02020603050405020304" pitchFamily="18" charset="0"/>
                          <a:cs typeface="Times New Roman" panose="02020603050405020304" pitchFamily="18" charset="0"/>
                        </a:rPr>
                        <a:t>BENDRIEJI</a:t>
                      </a:r>
                      <a:r>
                        <a:rPr lang="lt-LT" sz="1000" spc="-20" dirty="0">
                          <a:solidFill>
                            <a:schemeClr val="tx2"/>
                          </a:solidFill>
                          <a:effectLst/>
                          <a:latin typeface="Times New Roman" panose="02020603050405020304" pitchFamily="18" charset="0"/>
                          <a:cs typeface="Times New Roman" panose="02020603050405020304" pitchFamily="18" charset="0"/>
                        </a:rPr>
                        <a:t> </a:t>
                      </a:r>
                      <a:r>
                        <a:rPr lang="lt-LT" sz="1000" dirty="0">
                          <a:solidFill>
                            <a:schemeClr val="tx2"/>
                          </a:solidFill>
                          <a:effectLst/>
                          <a:latin typeface="Times New Roman" panose="02020603050405020304" pitchFamily="18" charset="0"/>
                          <a:cs typeface="Times New Roman" panose="02020603050405020304" pitchFamily="18" charset="0"/>
                        </a:rPr>
                        <a:t>NAUDOS</a:t>
                      </a:r>
                      <a:r>
                        <a:rPr lang="lt-LT" sz="1000" spc="-15" dirty="0">
                          <a:solidFill>
                            <a:schemeClr val="tx2"/>
                          </a:solidFill>
                          <a:effectLst/>
                          <a:latin typeface="Times New Roman" panose="02020603050405020304" pitchFamily="18" charset="0"/>
                          <a:cs typeface="Times New Roman" panose="02020603050405020304" pitchFamily="18" charset="0"/>
                        </a:rPr>
                        <a:t> </a:t>
                      </a:r>
                      <a:r>
                        <a:rPr lang="lt-LT" sz="1000" dirty="0">
                          <a:solidFill>
                            <a:schemeClr val="tx2"/>
                          </a:solidFill>
                          <a:effectLst/>
                          <a:latin typeface="Times New Roman" panose="02020603050405020304" pitchFamily="18" charset="0"/>
                          <a:cs typeface="Times New Roman" panose="02020603050405020304" pitchFamily="18" charset="0"/>
                        </a:rPr>
                        <a:t>IR</a:t>
                      </a:r>
                      <a:r>
                        <a:rPr lang="lt-LT" sz="1000" spc="-25" dirty="0">
                          <a:solidFill>
                            <a:schemeClr val="tx2"/>
                          </a:solidFill>
                          <a:effectLst/>
                          <a:latin typeface="Times New Roman" panose="02020603050405020304" pitchFamily="18" charset="0"/>
                          <a:cs typeface="Times New Roman" panose="02020603050405020304" pitchFamily="18" charset="0"/>
                        </a:rPr>
                        <a:t> </a:t>
                      </a:r>
                      <a:r>
                        <a:rPr lang="lt-LT" sz="1000" dirty="0">
                          <a:solidFill>
                            <a:schemeClr val="tx2"/>
                          </a:solidFill>
                          <a:effectLst/>
                          <a:latin typeface="Times New Roman" panose="02020603050405020304" pitchFamily="18" charset="0"/>
                          <a:cs typeface="Times New Roman" panose="02020603050405020304" pitchFamily="18" charset="0"/>
                        </a:rPr>
                        <a:t>KOKYBĖS</a:t>
                      </a:r>
                      <a:r>
                        <a:rPr lang="lt-LT" sz="1000" spc="-15" dirty="0">
                          <a:solidFill>
                            <a:schemeClr val="tx2"/>
                          </a:solidFill>
                          <a:effectLst/>
                          <a:latin typeface="Times New Roman" panose="02020603050405020304" pitchFamily="18" charset="0"/>
                          <a:cs typeface="Times New Roman" panose="02020603050405020304" pitchFamily="18" charset="0"/>
                        </a:rPr>
                        <a:t> </a:t>
                      </a:r>
                      <a:r>
                        <a:rPr lang="lt-LT" sz="1000" dirty="0">
                          <a:solidFill>
                            <a:schemeClr val="tx2"/>
                          </a:solidFill>
                          <a:effectLst/>
                          <a:latin typeface="Times New Roman" panose="02020603050405020304" pitchFamily="18" charset="0"/>
                          <a:cs typeface="Times New Roman" panose="02020603050405020304" pitchFamily="18" charset="0"/>
                        </a:rPr>
                        <a:t>KRITERIJAI</a:t>
                      </a:r>
                      <a:endParaRPr lang="lt-LT" sz="1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842336350"/>
                  </a:ext>
                </a:extLst>
              </a:tr>
              <a:tr h="312643">
                <a:tc>
                  <a:txBody>
                    <a:bodyPr/>
                    <a:lstStyle/>
                    <a:p>
                      <a:pPr marL="69850">
                        <a:lnSpc>
                          <a:spcPts val="1255"/>
                        </a:lnSpc>
                      </a:pPr>
                      <a:r>
                        <a:rPr lang="lt-LT" sz="1000" dirty="0">
                          <a:solidFill>
                            <a:schemeClr val="tx2"/>
                          </a:solidFill>
                          <a:effectLst/>
                          <a:latin typeface="Times New Roman" panose="02020603050405020304" pitchFamily="18" charset="0"/>
                          <a:cs typeface="Times New Roman" panose="02020603050405020304" pitchFamily="18" charset="0"/>
                        </a:rPr>
                        <a:t>Kriterijus</a:t>
                      </a:r>
                      <a:endParaRPr lang="lt-LT" sz="1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lang="lt-LT" sz="1000" dirty="0">
                          <a:solidFill>
                            <a:schemeClr val="tx2"/>
                          </a:solidFill>
                          <a:effectLst/>
                          <a:latin typeface="Times New Roman" panose="02020603050405020304" pitchFamily="18" charset="0"/>
                          <a:cs typeface="Times New Roman" panose="02020603050405020304" pitchFamily="18" charset="0"/>
                        </a:rPr>
                        <a:t>Aprašymas</a:t>
                      </a:r>
                      <a:endParaRPr lang="lt-LT" sz="1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189865" algn="ctr">
                        <a:lnSpc>
                          <a:spcPts val="1255"/>
                        </a:lnSpc>
                      </a:pPr>
                      <a:r>
                        <a:rPr lang="lt-LT" sz="1000">
                          <a:solidFill>
                            <a:schemeClr val="tx2"/>
                          </a:solidFill>
                          <a:effectLst/>
                          <a:latin typeface="Times New Roman" panose="02020603050405020304" pitchFamily="18" charset="0"/>
                          <a:cs typeface="Times New Roman" panose="02020603050405020304" pitchFamily="18" charset="0"/>
                        </a:rPr>
                        <a:t>Balų</a:t>
                      </a:r>
                      <a:r>
                        <a:rPr lang="lt-LT" sz="1000" spc="-10">
                          <a:solidFill>
                            <a:schemeClr val="tx2"/>
                          </a:solidFill>
                          <a:effectLst/>
                          <a:latin typeface="Times New Roman" panose="02020603050405020304" pitchFamily="18" charset="0"/>
                          <a:cs typeface="Times New Roman" panose="02020603050405020304" pitchFamily="18" charset="0"/>
                        </a:rPr>
                        <a:t> </a:t>
                      </a:r>
                      <a:r>
                        <a:rPr lang="lt-LT" sz="1000">
                          <a:solidFill>
                            <a:schemeClr val="tx2"/>
                          </a:solidFill>
                          <a:effectLst/>
                          <a:latin typeface="Times New Roman" panose="02020603050405020304" pitchFamily="18" charset="0"/>
                          <a:cs typeface="Times New Roman" panose="02020603050405020304" pitchFamily="18" charset="0"/>
                        </a:rPr>
                        <a:t>skaičius</a:t>
                      </a:r>
                      <a:endParaRPr lang="lt-LT" sz="1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lnSpc>
                          <a:spcPts val="1255"/>
                        </a:lnSpc>
                      </a:pPr>
                      <a:r>
                        <a:rPr lang="lt-LT" sz="1000" dirty="0">
                          <a:solidFill>
                            <a:schemeClr val="tx2"/>
                          </a:solidFill>
                          <a:effectLst/>
                          <a:latin typeface="Times New Roman" panose="02020603050405020304" pitchFamily="18" charset="0"/>
                          <a:cs typeface="Times New Roman" panose="02020603050405020304" pitchFamily="18" charset="0"/>
                        </a:rPr>
                        <a:t>Pagrindimas</a:t>
                      </a:r>
                    </a:p>
                    <a:p>
                      <a:pPr>
                        <a:lnSpc>
                          <a:spcPct val="107000"/>
                        </a:lnSpc>
                      </a:pPr>
                      <a:r>
                        <a:rPr lang="lt-LT" sz="1000" dirty="0">
                          <a:solidFill>
                            <a:schemeClr val="tx2"/>
                          </a:solidFill>
                          <a:effectLst/>
                          <a:latin typeface="Times New Roman" panose="02020603050405020304" pitchFamily="18" charset="0"/>
                          <a:cs typeface="Times New Roman" panose="02020603050405020304" pitchFamily="18" charset="0"/>
                        </a:rPr>
                        <a:t> </a:t>
                      </a:r>
                    </a:p>
                  </a:txBody>
                  <a:tcPr marL="0" marR="0" marT="0" marB="0"/>
                </a:tc>
                <a:extLst>
                  <a:ext uri="{0D108BD9-81ED-4DB2-BD59-A6C34878D82A}">
                    <a16:rowId xmlns:a16="http://schemas.microsoft.com/office/drawing/2014/main" val="3117195307"/>
                  </a:ext>
                </a:extLst>
              </a:tr>
              <a:tr h="1417337">
                <a:tc>
                  <a:txBody>
                    <a:bodyPr/>
                    <a:lstStyle/>
                    <a:p>
                      <a:pPr marL="69850" marR="193040" algn="just">
                        <a:lnSpc>
                          <a:spcPct val="107000"/>
                        </a:lnSpc>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 Projektas įgyvendinamas su</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socialiniais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partneriais</a:t>
                      </a:r>
                      <a:r>
                        <a:rPr lang="lt-LT" sz="1000" spc="-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ir/ar</a:t>
                      </a:r>
                      <a:r>
                        <a:rPr lang="lt-LT" sz="1000" spc="-2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NVO</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103505" marR="7239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Projektas yra įgyvendinamas su</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socialiniais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partneriais</a:t>
                      </a:r>
                      <a:r>
                        <a:rPr lang="lt-LT" sz="1000" spc="-3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ir/ar</a:t>
                      </a:r>
                      <a:r>
                        <a:rPr lang="lt-LT" sz="1000" spc="-2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NVO</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8595" algn="ctr">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pateikia</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nuorodas internete ar kompiuterio ekrano nuotraukas ar VĮ Registrų centras išrašą ar kitus lygiaverčius dokumentus, įrodančius reikalaujamą pareiškėjo ar partnerio statusą. </a:t>
                      </a:r>
                    </a:p>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Jei pareiškėjas nėra NVO, jis projekto įgyvendinimo plane nurodo partnerius ir aiškiai aprašo,</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kodėl</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tokie</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pasirinkti,</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kokias</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veiklas</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vykdys </a:t>
                      </a:r>
                      <a:r>
                        <a:rPr lang="lt-LT" sz="1000" spc="-2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projekte ir kokia pridėtinė jų vertė, pateikia jungtinės veiklos su šiais partneriais sutartis. </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u="sng"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šį kriterijų privaloma atitikti visiems pareiškėjams.</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tc>
                <a:extLst>
                  <a:ext uri="{0D108BD9-81ED-4DB2-BD59-A6C34878D82A}">
                    <a16:rowId xmlns:a16="http://schemas.microsoft.com/office/drawing/2014/main" val="3544016317"/>
                  </a:ext>
                </a:extLst>
              </a:tr>
              <a:tr h="1417337">
                <a:tc>
                  <a:txBody>
                    <a:bodyPr/>
                    <a:lstStyle/>
                    <a:p>
                      <a:pPr marL="81915" marR="7620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2. Projektu sprendžiama Jonavos miesto vietos plėtros strategijoje 2023–2029 m.</a:t>
                      </a:r>
                      <a:r>
                        <a:rPr lang="lt-LT" sz="1000" spc="-2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a:t>
                      </a:r>
                      <a:r>
                        <a:rPr lang="lt-LT" sz="1000" spc="-2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problema(-</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os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projekto įgyvendinimo plane</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spc="-2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nurodytas projekto tikslas ir</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planuojamos</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veiklos/veiksmai</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atitinka Strategijos</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1.1.2</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veiksmą „bendruomenės inicijuojamų socialinių veiklų vykdymas, stiprinant socialinius ryšius bendruomenėje (socialinės dirbtuvės,, savitarpio pagalbos grupės ir t.t.)“</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68580" marR="26924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Projektu yra sprendžiama Jonavos miesto vietos plėtros strategijoje 2023–2029 m.</a:t>
                      </a:r>
                      <a:r>
                        <a:rPr lang="lt-LT" sz="1000" spc="-2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a:t>
                      </a:r>
                      <a:r>
                        <a:rPr lang="lt-LT" sz="1000" spc="-2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problema (-os),</a:t>
                      </a:r>
                      <a:r>
                        <a:rPr lang="lt-LT" sz="10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 tikslas ir</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planuojamos</a:t>
                      </a:r>
                      <a:r>
                        <a:rPr lang="lt-LT" sz="10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veiklos/veiksmai</a:t>
                      </a:r>
                      <a:r>
                        <a:rPr lang="lt-LT" sz="10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atitinka Strategijos</a:t>
                      </a:r>
                      <a:r>
                        <a:rPr lang="lt-LT" sz="10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1.1.2</a:t>
                      </a:r>
                      <a:r>
                        <a:rPr lang="lt-LT" sz="10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veiksmą.</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8580" marR="26924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8580" marR="26924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8580" marR="26924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8595" algn="ctr">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turi aiškiai aprašyti priežastis, lėmusias projekto įgyvendinimą, aiškiai nurodyti, kokia problema(-</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os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projektu būtų sprendžiama (-</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os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(pacituojant konkrečią problemą iš Jonavos miesto vietos plėtros strategijos 2023-2029 m.) ir </a:t>
                      </a:r>
                      <a:r>
                        <a:rPr lang="lt-LT" sz="1000" spc="-2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kaip projektas</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savo tikslu ir veiklomis/veiksmais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prisidės</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prie</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Strategijos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1.1.2 veiksmo įgyvendinimo.</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u="sng"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šį kriterijų privaloma atitikti visiems pareiškėjams.</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a:lnSpc>
                          <a:spcPct val="107000"/>
                        </a:lnSpc>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3876385046"/>
                  </a:ext>
                </a:extLst>
              </a:tr>
              <a:tr h="1099998">
                <a:tc>
                  <a:txBody>
                    <a:bodyPr/>
                    <a:lstStyle/>
                    <a:p>
                      <a:pPr marL="81915" marR="7620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3. Planuojamas bendras projekto veiklų dalyvių skaičius</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81915" algn="just">
                        <a:lnSpc>
                          <a:spcPct val="107000"/>
                        </a:lnSpc>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68580" marR="269240" algn="just">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bendras projekto veiklų dalyvių skaičius yra ne mažiau kaip 30 asmenų</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8595" algn="ctr">
                        <a:lnSpc>
                          <a:spcPct val="107000"/>
                        </a:lnSpc>
                        <a:spcAft>
                          <a:spcPts val="0"/>
                        </a:spcAft>
                      </a:pPr>
                      <a:r>
                        <a:rPr lang="lt-LT" sz="10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turi nurodyti  bendrą projekto veiklų dalyvių skaičių, jį  aiškiai aprašyti, kodėl tokie skaičiai pasirinkti, kokiose veiklose dalyvaus asmenys.</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Bendras projekto veiklų dalyvių skaičius suprantamas kaip dalyviai iš tikslinės grupės (socialinę atskirtį patiriantys gyventojai) kartu su  dalyviais nepriklausančiais nurodytai tikslinei grupei. </a:t>
                      </a:r>
                    </a:p>
                    <a:p>
                      <a:pPr marL="104775" marR="2349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Tikslinė grupė- socialinę atskirtį patiriantys gyventojai. Riziką patirti socialinę atskirtį turinčių gyventojų grupių pavyzdžiai pateikiami Aprašo 1 priede.</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u="sng"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šis kriterijus yra privalomas kiekvienam pareiškėjui ir turi būti pasiektas projekto įgyvendinimo metu, už jo </a:t>
                      </a:r>
                      <a:r>
                        <a:rPr lang="lt-LT" sz="1000" u="sng"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nepasiekimą</a:t>
                      </a:r>
                      <a:r>
                        <a:rPr lang="lt-LT" sz="1000" u="sng"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gali būti taikomos finansinės korekcijos</a:t>
                      </a:r>
                      <a:r>
                        <a:rPr lang="lt-LT" sz="8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
                      </a: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tc>
                <a:extLst>
                  <a:ext uri="{0D108BD9-81ED-4DB2-BD59-A6C34878D82A}">
                    <a16:rowId xmlns:a16="http://schemas.microsoft.com/office/drawing/2014/main" val="370075349"/>
                  </a:ext>
                </a:extLst>
              </a:tr>
            </a:tbl>
          </a:graphicData>
        </a:graphic>
      </p:graphicFrame>
      <p:pic>
        <p:nvPicPr>
          <p:cNvPr id="5" name="Grafinis elementas 4">
            <a:extLst>
              <a:ext uri="{FF2B5EF4-FFF2-40B4-BE49-F238E27FC236}">
                <a16:creationId xmlns:a16="http://schemas.microsoft.com/office/drawing/2014/main" id="{4B1033C0-87C2-777B-DEDD-DB42994E0F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Rectangle 1">
            <a:extLst>
              <a:ext uri="{FF2B5EF4-FFF2-40B4-BE49-F238E27FC236}">
                <a16:creationId xmlns:a16="http://schemas.microsoft.com/office/drawing/2014/main" id="{7DEACC48-829D-28F1-794D-E9195C777119}"/>
              </a:ext>
            </a:extLst>
          </p:cNvPr>
          <p:cNvSpPr>
            <a:spLocks noChangeArrowheads="1"/>
          </p:cNvSpPr>
          <p:nvPr/>
        </p:nvSpPr>
        <p:spPr bwMode="auto">
          <a:xfrm>
            <a:off x="2406650" y="170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t-LT" altLang="lt-LT" sz="1800" b="0" i="0" u="none" strike="noStrike" cap="none" normalizeH="0" baseline="0">
                <a:ln>
                  <a:noFill/>
                </a:ln>
                <a:solidFill>
                  <a:schemeClr val="tx1"/>
                </a:solidFill>
                <a:effectLst/>
                <a:latin typeface="Arial" panose="020B0604020202020204" pitchFamily="34" charset="0"/>
              </a:rPr>
            </a:br>
            <a:endParaRPr kumimoji="0" lang="lt-LT" altLang="lt-L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238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85084-A522-5956-020D-3B733290F1E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29231D2-7E0A-83A3-64B6-7EA445A65ECA}"/>
              </a:ext>
            </a:extLst>
          </p:cNvPr>
          <p:cNvSpPr>
            <a:spLocks noGrp="1"/>
          </p:cNvSpPr>
          <p:nvPr>
            <p:ph type="title"/>
          </p:nvPr>
        </p:nvSpPr>
        <p:spPr>
          <a:xfrm>
            <a:off x="838200" y="365125"/>
            <a:ext cx="10871446" cy="700195"/>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PĮP prioritetiniai</a:t>
            </a:r>
            <a:r>
              <a:rPr lang="lt-LT" sz="3200" b="1" dirty="0">
                <a:effectLst/>
                <a:latin typeface="Times New Roman" panose="02020603050405020304" pitchFamily="18" charset="0"/>
                <a:ea typeface="Times New Roman" panose="02020603050405020304" pitchFamily="18" charset="0"/>
              </a:rPr>
              <a:t> </a:t>
            </a:r>
            <a:r>
              <a:rPr lang="lt-LT" sz="3200" b="1" spc="-28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naudos</a:t>
            </a:r>
            <a:r>
              <a:rPr lang="lt-LT" sz="3200" b="1" spc="-1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ir kokybės</a:t>
            </a:r>
            <a:r>
              <a:rPr lang="lt-LT" sz="3200" b="1" spc="-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vertinimo</a:t>
            </a:r>
            <a:r>
              <a:rPr lang="lt-LT" sz="3200" b="1" spc="-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kriterijai (1)</a:t>
            </a:r>
            <a:endParaRPr lang="lt-LT" sz="3200" dirty="0"/>
          </a:p>
        </p:txBody>
      </p:sp>
      <p:graphicFrame>
        <p:nvGraphicFramePr>
          <p:cNvPr id="4" name="Turinio vietos rezervavimo ženklas 3">
            <a:extLst>
              <a:ext uri="{FF2B5EF4-FFF2-40B4-BE49-F238E27FC236}">
                <a16:creationId xmlns:a16="http://schemas.microsoft.com/office/drawing/2014/main" id="{ABE4BBDE-2671-3C58-6341-AF798C8F6BC1}"/>
              </a:ext>
            </a:extLst>
          </p:cNvPr>
          <p:cNvGraphicFramePr>
            <a:graphicFrameLocks noGrp="1"/>
          </p:cNvGraphicFramePr>
          <p:nvPr>
            <p:ph idx="1"/>
          </p:nvPr>
        </p:nvGraphicFramePr>
        <p:xfrm>
          <a:off x="1678781" y="3115786"/>
          <a:ext cx="9182100" cy="227965"/>
        </p:xfrm>
        <a:graphic>
          <a:graphicData uri="http://schemas.openxmlformats.org/drawingml/2006/table">
            <a:tbl>
              <a:tblPr firstRow="1" firstCol="1" lastRow="1" lastCol="1" bandRow="1" bandCol="1">
                <a:tableStyleId>{5C22544A-7EE6-4342-B048-85BDC9FD1C3A}</a:tableStyleId>
              </a:tblPr>
              <a:tblGrid>
                <a:gridCol w="9182100">
                  <a:extLst>
                    <a:ext uri="{9D8B030D-6E8A-4147-A177-3AD203B41FA5}">
                      <a16:colId xmlns:a16="http://schemas.microsoft.com/office/drawing/2014/main" val="4150689773"/>
                    </a:ext>
                  </a:extLst>
                </a:gridCol>
              </a:tblGrid>
              <a:tr h="227965">
                <a:tc>
                  <a:txBody>
                    <a:bodyPr/>
                    <a:lstStyle/>
                    <a:p>
                      <a:pPr marL="2643505" marR="2637155" algn="ctr">
                        <a:lnSpc>
                          <a:spcPts val="1375"/>
                        </a:lnSpc>
                      </a:pPr>
                      <a:r>
                        <a:rPr lang="lt-LT" sz="1200">
                          <a:effectLst/>
                        </a:rPr>
                        <a:t>PRIORITETINIAI</a:t>
                      </a:r>
                      <a:r>
                        <a:rPr lang="lt-LT" sz="1200" spc="-25">
                          <a:effectLst/>
                        </a:rPr>
                        <a:t> </a:t>
                      </a:r>
                      <a:r>
                        <a:rPr lang="lt-LT" sz="1200">
                          <a:effectLst/>
                        </a:rPr>
                        <a:t>NAUDOS</a:t>
                      </a:r>
                      <a:r>
                        <a:rPr lang="lt-LT" sz="1200" spc="-20">
                          <a:effectLst/>
                        </a:rPr>
                        <a:t> </a:t>
                      </a:r>
                      <a:r>
                        <a:rPr lang="lt-LT" sz="1200">
                          <a:effectLst/>
                        </a:rPr>
                        <a:t>IR</a:t>
                      </a:r>
                      <a:r>
                        <a:rPr lang="lt-LT" sz="1200" spc="-20">
                          <a:effectLst/>
                        </a:rPr>
                        <a:t> </a:t>
                      </a:r>
                      <a:r>
                        <a:rPr lang="lt-LT" sz="1200">
                          <a:effectLst/>
                        </a:rPr>
                        <a:t>KOKYBĖS</a:t>
                      </a:r>
                      <a:r>
                        <a:rPr lang="lt-LT" sz="1200" spc="-30">
                          <a:effectLst/>
                        </a:rPr>
                        <a:t> </a:t>
                      </a:r>
                      <a:r>
                        <a:rPr lang="lt-LT" sz="1200">
                          <a:effectLst/>
                        </a:rPr>
                        <a:t>KRITERIJAI</a:t>
                      </a:r>
                      <a:endParaRPr lang="lt-LT"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3674956961"/>
                  </a:ext>
                </a:extLst>
              </a:tr>
            </a:tbl>
          </a:graphicData>
        </a:graphic>
      </p:graphicFrame>
      <p:pic>
        <p:nvPicPr>
          <p:cNvPr id="5" name="Grafinis elementas 4">
            <a:extLst>
              <a:ext uri="{FF2B5EF4-FFF2-40B4-BE49-F238E27FC236}">
                <a16:creationId xmlns:a16="http://schemas.microsoft.com/office/drawing/2014/main" id="{C165259E-6BA8-B063-EEDF-C186400F1D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6" name="Lentelė 5">
            <a:extLst>
              <a:ext uri="{FF2B5EF4-FFF2-40B4-BE49-F238E27FC236}">
                <a16:creationId xmlns:a16="http://schemas.microsoft.com/office/drawing/2014/main" id="{9E2710B5-C789-0F7E-431D-A94F8BD22AEA}"/>
              </a:ext>
            </a:extLst>
          </p:cNvPr>
          <p:cNvGraphicFramePr>
            <a:graphicFrameLocks noGrp="1"/>
          </p:cNvGraphicFramePr>
          <p:nvPr>
            <p:extLst>
              <p:ext uri="{D42A27DB-BD31-4B8C-83A1-F6EECF244321}">
                <p14:modId xmlns:p14="http://schemas.microsoft.com/office/powerpoint/2010/main" val="1869395290"/>
              </p:ext>
            </p:extLst>
          </p:nvPr>
        </p:nvGraphicFramePr>
        <p:xfrm>
          <a:off x="838200" y="1065321"/>
          <a:ext cx="10871447" cy="4125380"/>
        </p:xfrm>
        <a:graphic>
          <a:graphicData uri="http://schemas.openxmlformats.org/drawingml/2006/table">
            <a:tbl>
              <a:tblPr firstRow="1" firstCol="1" bandRow="1">
                <a:tableStyleId>{5C22544A-7EE6-4342-B048-85BDC9FD1C3A}</a:tableStyleId>
              </a:tblPr>
              <a:tblGrid>
                <a:gridCol w="1203664">
                  <a:extLst>
                    <a:ext uri="{9D8B030D-6E8A-4147-A177-3AD203B41FA5}">
                      <a16:colId xmlns:a16="http://schemas.microsoft.com/office/drawing/2014/main" val="3528615533"/>
                    </a:ext>
                  </a:extLst>
                </a:gridCol>
                <a:gridCol w="2192785">
                  <a:extLst>
                    <a:ext uri="{9D8B030D-6E8A-4147-A177-3AD203B41FA5}">
                      <a16:colId xmlns:a16="http://schemas.microsoft.com/office/drawing/2014/main" val="1959824015"/>
                    </a:ext>
                  </a:extLst>
                </a:gridCol>
                <a:gridCol w="2663301">
                  <a:extLst>
                    <a:ext uri="{9D8B030D-6E8A-4147-A177-3AD203B41FA5}">
                      <a16:colId xmlns:a16="http://schemas.microsoft.com/office/drawing/2014/main" val="2174282685"/>
                    </a:ext>
                  </a:extLst>
                </a:gridCol>
                <a:gridCol w="1429304">
                  <a:extLst>
                    <a:ext uri="{9D8B030D-6E8A-4147-A177-3AD203B41FA5}">
                      <a16:colId xmlns:a16="http://schemas.microsoft.com/office/drawing/2014/main" val="2950957209"/>
                    </a:ext>
                  </a:extLst>
                </a:gridCol>
                <a:gridCol w="3382393">
                  <a:extLst>
                    <a:ext uri="{9D8B030D-6E8A-4147-A177-3AD203B41FA5}">
                      <a16:colId xmlns:a16="http://schemas.microsoft.com/office/drawing/2014/main" val="152281731"/>
                    </a:ext>
                  </a:extLst>
                </a:gridCol>
              </a:tblGrid>
              <a:tr h="406211">
                <a:tc rowSpan="4">
                  <a:txBody>
                    <a:bodyPr/>
                    <a:lstStyle/>
                    <a:p>
                      <a:r>
                        <a:rPr lang="lt-LT" sz="1000" kern="100" dirty="0">
                          <a:solidFill>
                            <a:schemeClr val="tx2"/>
                          </a:solidFill>
                          <a:effectLst/>
                          <a:latin typeface="Times New Roman" panose="02020603050405020304" pitchFamily="18" charset="0"/>
                          <a:cs typeface="Times New Roman" panose="02020603050405020304" pitchFamily="18" charset="0"/>
                        </a:rPr>
                        <a:t>4.</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9" marR="61389" marT="0" marB="0"/>
                </a:tc>
                <a:tc rowSpan="4">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projekto veiklų dalyvių iš tikslinės (socialinę atskirtį patiriantys gyventojai) grupės skaičius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lt-LT" sz="1000" b="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 veiklų dalyvių iš tikslinės grupės skaičius ne mažesnis kaip 15 asmenų ir ne didesnis kaip 19 asmenų </a:t>
                      </a:r>
                      <a:endParaRPr lang="lt-LT" sz="1100" b="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dirty="0">
                          <a:solidFill>
                            <a:schemeClr val="tx2"/>
                          </a:solidFill>
                          <a:effectLst/>
                          <a:latin typeface="Times New Roman" panose="02020603050405020304" pitchFamily="18" charset="0"/>
                          <a:cs typeface="Times New Roman" panose="02020603050405020304" pitchFamily="18" charset="0"/>
                        </a:rPr>
                        <a:t>10</a:t>
                      </a:r>
                    </a:p>
                    <a:p>
                      <a:pPr algn="ctr"/>
                      <a:r>
                        <a:rPr lang="lt-LT" sz="1000" b="0" kern="100" dirty="0">
                          <a:solidFill>
                            <a:schemeClr val="tx2"/>
                          </a:solidFill>
                          <a:effectLst/>
                          <a:latin typeface="Times New Roman" panose="02020603050405020304" pitchFamily="18" charset="0"/>
                          <a:cs typeface="Times New Roman" panose="02020603050405020304" pitchFamily="18" charset="0"/>
                        </a:rPr>
                        <a:t> </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9" marR="61389" marT="0" marB="0"/>
                </a:tc>
                <a:tc rowSpan="4">
                  <a:txBody>
                    <a:bodyPr/>
                    <a:lstStyle/>
                    <a:p>
                      <a:r>
                        <a:rPr lang="lt-LT" sz="1000" b="0" kern="1200" dirty="0">
                          <a:solidFill>
                            <a:schemeClr val="tx2"/>
                          </a:solidFill>
                          <a:effectLst/>
                          <a:latin typeface="Times New Roman" panose="02020603050405020304" pitchFamily="18" charset="0"/>
                          <a:ea typeface="+mn-ea"/>
                          <a:cs typeface="Times New Roman" panose="02020603050405020304" pitchFamily="18" charset="0"/>
                        </a:rPr>
                        <a:t>Pareiškėjas turi nurodyti projekto veiklų dalyvių skaičių iš tikslinės grupės, jį aiškiai aprašyti, kodėl tokie skaičiai pasirinkti, kokiose veiklose dalyvaus asmenys. Šis rodiklis turi būti pasiektas projekto įgyvendinimo metu ir asmenys iš tikslinės grupės turi sudaryti ne mažiau kaip 50 proc. visų projekto veiklų dalyvių. </a:t>
                      </a:r>
                    </a:p>
                    <a:p>
                      <a:r>
                        <a:rPr lang="lt-LT" sz="1000" b="0" kern="1200" dirty="0">
                          <a:solidFill>
                            <a:schemeClr val="tx2"/>
                          </a:solidFill>
                          <a:effectLst/>
                          <a:latin typeface="Times New Roman" panose="02020603050405020304" pitchFamily="18" charset="0"/>
                          <a:ea typeface="+mn-ea"/>
                          <a:cs typeface="Times New Roman" panose="02020603050405020304" pitchFamily="18" charset="0"/>
                        </a:rPr>
                        <a:t>Jei tikslinė grupė projekto įgyvendinimo plano teikimo momentu yra sukomplektuota, pareiškėjas kartu su projekto įgyvendinimo planu pateikia dokumentus, įrodančius projekto dalyvių priklausymą tikslinei grupei. Jei tikslinė grupė projekto įgyvendinimo plano teikimo momentu nesukomplektuota, dokumentus, įrodančius dalyvių priklausymą nurodytai tikslinei grupei, pareiškėjas pateikia projekto įgyvendinimo metu. </a:t>
                      </a:r>
                    </a:p>
                    <a:p>
                      <a:r>
                        <a:rPr lang="lt-LT" sz="1000" b="0" kern="1200" dirty="0">
                          <a:solidFill>
                            <a:schemeClr val="tx2"/>
                          </a:solidFill>
                          <a:effectLst/>
                          <a:latin typeface="Times New Roman" panose="02020603050405020304" pitchFamily="18" charset="0"/>
                          <a:ea typeface="+mn-ea"/>
                          <a:cs typeface="Times New Roman" panose="02020603050405020304" pitchFamily="18" charset="0"/>
                        </a:rPr>
                        <a:t>Riziką patirti socialinę atskirtį turinčių gyventojų grupių pavyzdžiai pateikiami Aprašo 1 priede.</a:t>
                      </a:r>
                    </a:p>
                    <a:p>
                      <a:r>
                        <a:rPr lang="lt-LT" sz="1000" b="0" u="sng" kern="1200" dirty="0">
                          <a:solidFill>
                            <a:schemeClr val="tx2"/>
                          </a:solidFill>
                          <a:effectLst/>
                          <a:latin typeface="Times New Roman" panose="02020603050405020304" pitchFamily="18" charset="0"/>
                          <a:ea typeface="+mn-ea"/>
                          <a:cs typeface="Times New Roman" panose="02020603050405020304" pitchFamily="18" charset="0"/>
                        </a:rPr>
                        <a:t>Pastaba: šis kriterijus yra privalomas ir kiekvienas pareiškėjas privalo surinkti bent minimalų balų skaičių</a:t>
                      </a:r>
                      <a:endParaRPr lang="lt-LT" sz="1000" b="0" kern="1200" dirty="0">
                        <a:solidFill>
                          <a:schemeClr val="tx2"/>
                        </a:solidFill>
                        <a:effectLst/>
                        <a:latin typeface="Times New Roman" panose="02020603050405020304" pitchFamily="18" charset="0"/>
                        <a:ea typeface="+mn-ea"/>
                        <a:cs typeface="Times New Roman" panose="02020603050405020304" pitchFamily="18" charset="0"/>
                      </a:endParaRPr>
                    </a:p>
                    <a:p>
                      <a:pPr marR="23495" algn="just"/>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9" marR="61389" marT="0" marB="0"/>
                </a:tc>
                <a:extLst>
                  <a:ext uri="{0D108BD9-81ED-4DB2-BD59-A6C34878D82A}">
                    <a16:rowId xmlns:a16="http://schemas.microsoft.com/office/drawing/2014/main" val="3630029398"/>
                  </a:ext>
                </a:extLst>
              </a:tr>
              <a:tr h="406211">
                <a:tc vMerge="1">
                  <a:txBody>
                    <a:bodyPr/>
                    <a:lstStyle/>
                    <a:p>
                      <a:endParaRPr lang="lt-LT"/>
                    </a:p>
                  </a:txBody>
                  <a:tcPr/>
                </a:tc>
                <a:tc vMerge="1">
                  <a:txBody>
                    <a:bodyPr/>
                    <a:lstStyle/>
                    <a:p>
                      <a:endParaRPr lang="lt-LT"/>
                    </a:p>
                  </a:txBody>
                  <a:tcPr/>
                </a:tc>
                <a:tc>
                  <a:txBody>
                    <a:bodyPr/>
                    <a:lstStyle/>
                    <a:p>
                      <a:pPr algn="just"/>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 veiklų dalyvių iš tikslinės grupės skaičius ne mažesnis kaip 20 asmenų ir ne didesnis kaip 24 asmenys</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dirty="0">
                          <a:solidFill>
                            <a:schemeClr val="tx2"/>
                          </a:solidFill>
                          <a:effectLst/>
                          <a:latin typeface="Times New Roman" panose="02020603050405020304" pitchFamily="18" charset="0"/>
                          <a:cs typeface="Times New Roman" panose="02020603050405020304" pitchFamily="18" charset="0"/>
                        </a:rPr>
                        <a:t>15</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9" marR="61389" marT="0" marB="0"/>
                </a:tc>
                <a:tc vMerge="1">
                  <a:txBody>
                    <a:bodyPr/>
                    <a:lstStyle/>
                    <a:p>
                      <a:endParaRPr lang="lt-LT"/>
                    </a:p>
                  </a:txBody>
                  <a:tcPr/>
                </a:tc>
                <a:extLst>
                  <a:ext uri="{0D108BD9-81ED-4DB2-BD59-A6C34878D82A}">
                    <a16:rowId xmlns:a16="http://schemas.microsoft.com/office/drawing/2014/main" val="2101303603"/>
                  </a:ext>
                </a:extLst>
              </a:tr>
              <a:tr h="406211">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 veiklų dalyvių iš tikslinės grupės skaičius ne mažesnis kaip 25 asmenų ir ne didesnis kaip 29 asmenys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dirty="0">
                          <a:solidFill>
                            <a:schemeClr val="tx2"/>
                          </a:solidFill>
                          <a:effectLst/>
                          <a:latin typeface="Times New Roman" panose="02020603050405020304" pitchFamily="18" charset="0"/>
                          <a:cs typeface="Times New Roman" panose="02020603050405020304" pitchFamily="18" charset="0"/>
                        </a:rPr>
                        <a:t>20</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9" marR="61389" marT="0" marB="0"/>
                </a:tc>
                <a:tc vMerge="1">
                  <a:txBody>
                    <a:bodyPr/>
                    <a:lstStyle/>
                    <a:p>
                      <a:endParaRPr lang="lt-LT"/>
                    </a:p>
                  </a:txBody>
                  <a:tcPr/>
                </a:tc>
                <a:extLst>
                  <a:ext uri="{0D108BD9-81ED-4DB2-BD59-A6C34878D82A}">
                    <a16:rowId xmlns:a16="http://schemas.microsoft.com/office/drawing/2014/main" val="3228620613"/>
                  </a:ext>
                </a:extLst>
              </a:tr>
              <a:tr h="1177817">
                <a:tc vMerge="1">
                  <a:txBody>
                    <a:bodyPr/>
                    <a:lstStyle/>
                    <a:p>
                      <a:endParaRPr lang="lt-LT"/>
                    </a:p>
                  </a:txBody>
                  <a:tcPr/>
                </a:tc>
                <a:tc vMerge="1">
                  <a:txBody>
                    <a:bodyPr/>
                    <a:lstStyle/>
                    <a:p>
                      <a:endParaRPr lang="lt-LT"/>
                    </a:p>
                  </a:txBody>
                  <a:tcPr/>
                </a:tc>
                <a:tc>
                  <a:txBody>
                    <a:bodyPr/>
                    <a:lstStyle/>
                    <a:p>
                      <a:pPr algn="just"/>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 veiklų dalyvių iš tikslinės grupės skaičius ne mažesnis kaip 30 asmenų</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b="0" kern="100" dirty="0">
                          <a:solidFill>
                            <a:schemeClr val="tx2"/>
                          </a:solidFill>
                          <a:effectLst/>
                          <a:latin typeface="Times New Roman" panose="02020603050405020304" pitchFamily="18" charset="0"/>
                          <a:cs typeface="Times New Roman" panose="02020603050405020304" pitchFamily="18" charset="0"/>
                        </a:rPr>
                        <a:t>30</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9" marR="61389" marT="0" marB="0"/>
                </a:tc>
                <a:tc vMerge="1">
                  <a:txBody>
                    <a:bodyPr/>
                    <a:lstStyle/>
                    <a:p>
                      <a:endParaRPr lang="lt-LT" dirty="0"/>
                    </a:p>
                  </a:txBody>
                  <a:tcPr/>
                </a:tc>
                <a:extLst>
                  <a:ext uri="{0D108BD9-81ED-4DB2-BD59-A6C34878D82A}">
                    <a16:rowId xmlns:a16="http://schemas.microsoft.com/office/drawing/2014/main" val="324586181"/>
                  </a:ext>
                </a:extLst>
              </a:tr>
              <a:tr h="270808">
                <a:tc rowSpan="3">
                  <a:txBody>
                    <a:bodyPr/>
                    <a:lstStyle/>
                    <a:p>
                      <a:r>
                        <a:rPr lang="lt-LT" sz="1000" kern="100" dirty="0">
                          <a:solidFill>
                            <a:schemeClr val="tx2"/>
                          </a:solidFill>
                          <a:effectLst/>
                          <a:latin typeface="Times New Roman" panose="02020603050405020304" pitchFamily="18" charset="0"/>
                          <a:cs typeface="Times New Roman" panose="02020603050405020304" pitchFamily="18" charset="0"/>
                        </a:rPr>
                        <a:t>5.</a:t>
                      </a:r>
                      <a:endParaRPr lang="lt-LT" sz="100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9" marR="61389" marT="0" marB="0"/>
                </a:tc>
                <a:tc rowSpan="3">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Numatytų renginių /užsiėmimų/mokymų skaičius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Numatyti ne daugiau kaip 4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renginiai/užsiėmimai/mokymai</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3">
                  <a:txBody>
                    <a:bodyPr/>
                    <a:lstStyle/>
                    <a:p>
                      <a:r>
                        <a:rPr lang="lt-LT" sz="1000" u="sng" kern="1200" dirty="0">
                          <a:solidFill>
                            <a:schemeClr val="tx2"/>
                          </a:solidFill>
                          <a:effectLst/>
                          <a:latin typeface="Times New Roman" panose="02020603050405020304" pitchFamily="18" charset="0"/>
                          <a:ea typeface="+mn-ea"/>
                          <a:cs typeface="Times New Roman" panose="02020603050405020304" pitchFamily="18" charset="0"/>
                        </a:rPr>
                        <a:t>Pareiškėjas nurodo renginių/užsiėmimų/mokymų temas, jas aprašo ir pateikia jų skaičių.</a:t>
                      </a:r>
                    </a:p>
                    <a:p>
                      <a:r>
                        <a:rPr lang="lt-LT" sz="1000" u="sng" kern="1200" dirty="0">
                          <a:solidFill>
                            <a:schemeClr val="tx2"/>
                          </a:solidFill>
                          <a:effectLst/>
                          <a:latin typeface="Times New Roman" panose="02020603050405020304" pitchFamily="18" charset="0"/>
                          <a:ea typeface="+mn-ea"/>
                          <a:cs typeface="Times New Roman" panose="02020603050405020304" pitchFamily="18" charset="0"/>
                        </a:rPr>
                        <a:t>Pastaba: šis kriterijus yra privalomas ir kiekvienas  pareiškėjas privalo surinkti bent minimalų balų skaičių.</a:t>
                      </a:r>
                    </a:p>
                    <a:p>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89" marR="61389" marT="0" marB="0"/>
                </a:tc>
                <a:extLst>
                  <a:ext uri="{0D108BD9-81ED-4DB2-BD59-A6C34878D82A}">
                    <a16:rowId xmlns:a16="http://schemas.microsoft.com/office/drawing/2014/main" val="3788733245"/>
                  </a:ext>
                </a:extLst>
              </a:tr>
              <a:tr h="538690">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Numatyti ne mažiau kaip 5, bet ne daugiau kaip 9 renginiai/užsiėmimai/mokymai ir ne mažiau kaip 2 skirtingomis temomis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3276435265"/>
                  </a:ext>
                </a:extLst>
              </a:tr>
              <a:tr h="538690">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Numatyti ne mažiau kaip 10 renginių/užsiėmimų/mokymų ir ne mažiau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kaip 5 skirtingomis temomis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15</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1626854515"/>
                  </a:ext>
                </a:extLst>
              </a:tr>
            </a:tbl>
          </a:graphicData>
        </a:graphic>
      </p:graphicFrame>
    </p:spTree>
    <p:extLst>
      <p:ext uri="{BB962C8B-B14F-4D97-AF65-F5344CB8AC3E}">
        <p14:creationId xmlns:p14="http://schemas.microsoft.com/office/powerpoint/2010/main" val="391555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4BC70-5ADA-2D46-5EC0-6D1A70DE2FF1}"/>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81063A6-0563-034B-804B-AE4C5D2063C7}"/>
              </a:ext>
            </a:extLst>
          </p:cNvPr>
          <p:cNvSpPr>
            <a:spLocks noGrp="1"/>
          </p:cNvSpPr>
          <p:nvPr>
            <p:ph type="title"/>
          </p:nvPr>
        </p:nvSpPr>
        <p:spPr>
          <a:xfrm>
            <a:off x="838200" y="365126"/>
            <a:ext cx="10515600" cy="673562"/>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PĮP prioritetiniai</a:t>
            </a:r>
            <a:r>
              <a:rPr lang="lt-LT" sz="3200" b="1" dirty="0">
                <a:effectLst/>
                <a:latin typeface="Times New Roman" panose="02020603050405020304" pitchFamily="18" charset="0"/>
                <a:ea typeface="Times New Roman" panose="02020603050405020304" pitchFamily="18" charset="0"/>
              </a:rPr>
              <a:t> </a:t>
            </a:r>
            <a:r>
              <a:rPr lang="lt-LT" sz="3200" b="1" spc="-28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naudos</a:t>
            </a:r>
            <a:r>
              <a:rPr lang="lt-LT" sz="3200" b="1" spc="-1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ir kokybės</a:t>
            </a:r>
            <a:r>
              <a:rPr lang="lt-LT" sz="3200" b="1" spc="-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vertinimo</a:t>
            </a:r>
            <a:r>
              <a:rPr lang="lt-LT" sz="3200" b="1" spc="-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kriterijai (2)</a:t>
            </a:r>
            <a:endParaRPr lang="lt-LT" sz="3200" dirty="0"/>
          </a:p>
        </p:txBody>
      </p:sp>
      <p:pic>
        <p:nvPicPr>
          <p:cNvPr id="5" name="Grafinis elementas 4">
            <a:extLst>
              <a:ext uri="{FF2B5EF4-FFF2-40B4-BE49-F238E27FC236}">
                <a16:creationId xmlns:a16="http://schemas.microsoft.com/office/drawing/2014/main" id="{900ED027-3E31-9220-2539-EF00F46E1D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8" name="Turinio vietos rezervavimo ženklas 7">
            <a:extLst>
              <a:ext uri="{FF2B5EF4-FFF2-40B4-BE49-F238E27FC236}">
                <a16:creationId xmlns:a16="http://schemas.microsoft.com/office/drawing/2014/main" id="{A9D9AC0F-6822-8422-478A-BF3B14A9307F}"/>
              </a:ext>
            </a:extLst>
          </p:cNvPr>
          <p:cNvGraphicFramePr>
            <a:graphicFrameLocks noGrp="1"/>
          </p:cNvGraphicFramePr>
          <p:nvPr>
            <p:ph idx="1"/>
            <p:extLst>
              <p:ext uri="{D42A27DB-BD31-4B8C-83A1-F6EECF244321}">
                <p14:modId xmlns:p14="http://schemas.microsoft.com/office/powerpoint/2010/main" val="2260195381"/>
              </p:ext>
            </p:extLst>
          </p:nvPr>
        </p:nvGraphicFramePr>
        <p:xfrm>
          <a:off x="949911" y="1118586"/>
          <a:ext cx="10875146" cy="4011629"/>
        </p:xfrm>
        <a:graphic>
          <a:graphicData uri="http://schemas.openxmlformats.org/drawingml/2006/table">
            <a:tbl>
              <a:tblPr firstRow="1" firstCol="1" bandRow="1">
                <a:tableStyleId>{5C22544A-7EE6-4342-B048-85BDC9FD1C3A}</a:tableStyleId>
              </a:tblPr>
              <a:tblGrid>
                <a:gridCol w="1307514">
                  <a:extLst>
                    <a:ext uri="{9D8B030D-6E8A-4147-A177-3AD203B41FA5}">
                      <a16:colId xmlns:a16="http://schemas.microsoft.com/office/drawing/2014/main" val="2457886312"/>
                    </a:ext>
                  </a:extLst>
                </a:gridCol>
                <a:gridCol w="2092633">
                  <a:extLst>
                    <a:ext uri="{9D8B030D-6E8A-4147-A177-3AD203B41FA5}">
                      <a16:colId xmlns:a16="http://schemas.microsoft.com/office/drawing/2014/main" val="2207179474"/>
                    </a:ext>
                  </a:extLst>
                </a:gridCol>
                <a:gridCol w="2530136">
                  <a:extLst>
                    <a:ext uri="{9D8B030D-6E8A-4147-A177-3AD203B41FA5}">
                      <a16:colId xmlns:a16="http://schemas.microsoft.com/office/drawing/2014/main" val="156627378"/>
                    </a:ext>
                  </a:extLst>
                </a:gridCol>
                <a:gridCol w="1429305">
                  <a:extLst>
                    <a:ext uri="{9D8B030D-6E8A-4147-A177-3AD203B41FA5}">
                      <a16:colId xmlns:a16="http://schemas.microsoft.com/office/drawing/2014/main" val="3554616907"/>
                    </a:ext>
                  </a:extLst>
                </a:gridCol>
                <a:gridCol w="3515558">
                  <a:extLst>
                    <a:ext uri="{9D8B030D-6E8A-4147-A177-3AD203B41FA5}">
                      <a16:colId xmlns:a16="http://schemas.microsoft.com/office/drawing/2014/main" val="4248757289"/>
                    </a:ext>
                  </a:extLst>
                </a:gridCol>
              </a:tblGrid>
              <a:tr h="418161">
                <a:tc rowSpan="4">
                  <a:txBody>
                    <a:bodyPr/>
                    <a:lstStyle/>
                    <a:p>
                      <a:r>
                        <a:rPr lang="lt-LT" sz="1000" kern="100" dirty="0">
                          <a:solidFill>
                            <a:schemeClr val="tx2"/>
                          </a:solidFill>
                          <a:effectLst/>
                        </a:rPr>
                        <a:t>6.</a:t>
                      </a:r>
                      <a:endPar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4">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Savanorių įtraukimas į projekto veiklų vykdymą</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savanoriai neįtraukiami</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4">
                  <a:txBody>
                    <a:bodyPr/>
                    <a:lstStyle/>
                    <a:p>
                      <a:r>
                        <a:rPr lang="lt-LT" sz="1000" b="1" kern="1200" dirty="0">
                          <a:solidFill>
                            <a:schemeClr val="tx2"/>
                          </a:solidFill>
                          <a:effectLst/>
                          <a:latin typeface="Times New Roman" panose="02020603050405020304" pitchFamily="18" charset="0"/>
                          <a:ea typeface="+mn-ea"/>
                          <a:cs typeface="Times New Roman" panose="02020603050405020304" pitchFamily="18" charset="0"/>
                        </a:rPr>
                        <a:t>Pareiškėjas aiškiai nurodo, kiek savanorių bus pritraukiama projekto veiklų vykdymui ir aiškiai aprašo jų funkcijas, vykdomas veiklas, atsakomybes ir  poreikį.</a:t>
                      </a:r>
                    </a:p>
                    <a:p>
                      <a:r>
                        <a:rPr lang="lt-LT" sz="1000" b="1" kern="1200" dirty="0">
                          <a:solidFill>
                            <a:schemeClr val="tx2"/>
                          </a:solidFill>
                          <a:effectLst/>
                          <a:latin typeface="Times New Roman" panose="02020603050405020304" pitchFamily="18" charset="0"/>
                          <a:ea typeface="+mn-ea"/>
                          <a:cs typeface="Times New Roman" panose="02020603050405020304" pitchFamily="18" charset="0"/>
                        </a:rPr>
                        <a:t>Kartu su projekto įgyvendinimo planu pareiškėjas privalo pateikti sutartis/preliminarias sutartis/ketinimų protokolus su projekto savanoriais, jei tokie bus pasitelkiami.</a:t>
                      </a:r>
                      <a:r>
                        <a:rPr lang="lt-LT" sz="1000" b="0" kern="100" dirty="0">
                          <a:solidFill>
                            <a:schemeClr val="tx2"/>
                          </a:solidFill>
                          <a:effectLst/>
                          <a:latin typeface="Times New Roman" panose="02020603050405020304" pitchFamily="18" charset="0"/>
                          <a:cs typeface="Times New Roman" panose="02020603050405020304" pitchFamily="18" charset="0"/>
                        </a:rPr>
                        <a:t>.</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314743"/>
                  </a:ext>
                </a:extLst>
              </a:tr>
              <a:tr h="836321">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įtrauktas ne mažiau kaip 1 savanoris ir ne daugiau kaip 2 savanoriai ir jo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1700954867"/>
                  </a:ext>
                </a:extLst>
              </a:tr>
              <a:tr h="627241">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įtraukti ne mažiau kaip 3 savanoriai ir ne daugiau kaip 4 savanoriai ir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2818405000"/>
                  </a:ext>
                </a:extLst>
              </a:tr>
              <a:tr h="457266">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įtraukti ne mažiau kaip 5 savanoriai ir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15</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3496232074"/>
                  </a:ext>
                </a:extLst>
              </a:tr>
              <a:tr h="209080">
                <a:tc rowSpan="7">
                  <a:txBody>
                    <a:bodyPr/>
                    <a:lstStyle/>
                    <a:p>
                      <a:r>
                        <a:rPr lang="lt-LT" sz="1000" b="1" kern="100">
                          <a:solidFill>
                            <a:schemeClr val="tx2"/>
                          </a:solidFill>
                          <a:effectLst/>
                        </a:rPr>
                        <a:t>7.</a:t>
                      </a:r>
                      <a:endParaRPr lang="lt-LT" sz="1000" b="1"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7">
                  <a:txBody>
                    <a:bodyPr/>
                    <a:lstStyle/>
                    <a:p>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Vienam projekto veiklų dalyviui vidutiniškai tenkanti skiriamo finansavimo lėšų suma</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1 500,00 Eur ir daugiau</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7">
                  <a:txBody>
                    <a:bodyPr/>
                    <a:lstStyle/>
                    <a:p>
                      <a:pPr algn="just"/>
                      <a:r>
                        <a:rPr lang="lt-LT" sz="1000" kern="1200" dirty="0">
                          <a:solidFill>
                            <a:schemeClr val="tx2"/>
                          </a:solidFill>
                          <a:effectLst/>
                          <a:latin typeface="Times New Roman" panose="02020603050405020304" pitchFamily="18" charset="0"/>
                          <a:ea typeface="+mn-ea"/>
                          <a:cs typeface="Times New Roman" panose="02020603050405020304" pitchFamily="18" charset="0"/>
                        </a:rPr>
                        <a:t>Vertinama skiriamo finansavimo (ES + Bendrasis finansavimas, skirtas tiesioginėms projekto išlaidoms) vertę dalinant iš projekto veiklų dalyvių skaičiaus, tačiau vienam dalyviui skiriama lėšų  suma negali viršyti 2 000,00 Eur tiesioginių projekto išlaidų. Tinkamumo finansuoti vertinimo metu patikslinus projekto vertę, naudos ir kokybės vertinimas iš naujo neatliekamas.</a:t>
                      </a:r>
                      <a:endParaRPr lang="lt-LT" sz="10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3515866"/>
                  </a:ext>
                </a:extLst>
              </a:tr>
              <a:tr h="209080">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1 200,00 – 1 499,99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3531497730"/>
                  </a:ext>
                </a:extLst>
              </a:tr>
              <a:tr h="209080">
                <a:tc vMerge="1">
                  <a:txBody>
                    <a:bodyPr/>
                    <a:lstStyle/>
                    <a:p>
                      <a:endParaRPr lang="lt-LT"/>
                    </a:p>
                  </a:txBody>
                  <a:tcPr/>
                </a:tc>
                <a:tc vMerge="1">
                  <a:txBody>
                    <a:bodyPr/>
                    <a:lstStyle/>
                    <a:p>
                      <a:endParaRPr lang="lt-LT"/>
                    </a:p>
                  </a:txBody>
                  <a:tcPr/>
                </a:tc>
                <a:tc>
                  <a:txBody>
                    <a:bodyPr/>
                    <a:lstStyle/>
                    <a:p>
                      <a:r>
                        <a:rPr lang="en-US"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1 000,00 – 1 199,99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2</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1020944394"/>
                  </a:ext>
                </a:extLst>
              </a:tr>
              <a:tr h="209080">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800,00 – 999,99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1157892075"/>
                  </a:ext>
                </a:extLst>
              </a:tr>
              <a:tr h="209080">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600,00 – 799,99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3921247578"/>
                  </a:ext>
                </a:extLst>
              </a:tr>
              <a:tr h="209080">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400,00 – 599,99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8</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2702499914"/>
                  </a:ext>
                </a:extLst>
              </a:tr>
              <a:tr h="209080">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Iki 399,99 Eur</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268073901"/>
                  </a:ext>
                </a:extLst>
              </a:tr>
              <a:tr h="209080">
                <a:tc>
                  <a:txBody>
                    <a:bodyPr/>
                    <a:lstStyle/>
                    <a:p>
                      <a:r>
                        <a:rPr lang="lt-LT" sz="1000" kern="100">
                          <a:solidFill>
                            <a:schemeClr val="tx2"/>
                          </a:solidFill>
                          <a:effectLst/>
                        </a:rPr>
                        <a:t> </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rPr>
                        <a:t> </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r>
                        <a:rPr lang="lt-LT" sz="1000" kern="100">
                          <a:solidFill>
                            <a:schemeClr val="tx2"/>
                          </a:solidFill>
                          <a:effectLst/>
                        </a:rPr>
                        <a:t>Iš viso:</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rPr>
                        <a:t>100</a:t>
                      </a:r>
                      <a:endPar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dirty="0">
                          <a:solidFill>
                            <a:schemeClr val="tx2"/>
                          </a:solidFill>
                          <a:effectLst/>
                        </a:rPr>
                        <a:t> </a:t>
                      </a:r>
                      <a:endPar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77028249"/>
                  </a:ext>
                </a:extLst>
              </a:tr>
            </a:tbl>
          </a:graphicData>
        </a:graphic>
      </p:graphicFrame>
    </p:spTree>
    <p:extLst>
      <p:ext uri="{BB962C8B-B14F-4D97-AF65-F5344CB8AC3E}">
        <p14:creationId xmlns:p14="http://schemas.microsoft.com/office/powerpoint/2010/main" val="218293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DFDF-4889-D6DA-1D92-5C6630C8B64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7D52D48-2918-C73E-337D-54F86662C8FF}"/>
              </a:ext>
            </a:extLst>
          </p:cNvPr>
          <p:cNvSpPr>
            <a:spLocks noGrp="1"/>
          </p:cNvSpPr>
          <p:nvPr>
            <p:ph type="title"/>
          </p:nvPr>
        </p:nvSpPr>
        <p:spPr>
          <a:xfrm>
            <a:off x="838199" y="365126"/>
            <a:ext cx="10677525" cy="1292224"/>
          </a:xfrm>
        </p:spPr>
        <p:txBody>
          <a:bodyPr>
            <a:noAutofit/>
          </a:bodyPr>
          <a:lstStyle/>
          <a:p>
            <a:pPr algn="ctr"/>
            <a:r>
              <a:rPr lang="lt-LT" sz="2400" b="1" spc="-20" dirty="0">
                <a:effectLst/>
                <a:latin typeface="Times New Roman" panose="02020603050405020304" pitchFamily="18" charset="0"/>
                <a:ea typeface="Times New Roman" panose="02020603050405020304" pitchFamily="18" charset="0"/>
              </a:rPr>
              <a:t>PĮP </a:t>
            </a:r>
            <a:r>
              <a:rPr lang="lt-LT" sz="2400" b="1" spc="-20" dirty="0">
                <a:latin typeface="Times New Roman" panose="02020603050405020304" pitchFamily="18" charset="0"/>
                <a:ea typeface="Times New Roman" panose="02020603050405020304" pitchFamily="18" charset="0"/>
              </a:rPr>
              <a:t>NAUDOS IR KOKYBĖS VERTINIMO KRITERIJAI </a:t>
            </a:r>
            <a:r>
              <a:rPr lang="lt-LT" sz="2400" b="1" dirty="0">
                <a:effectLst/>
                <a:latin typeface="Times New Roman" panose="02020603050405020304" pitchFamily="18" charset="0"/>
                <a:ea typeface="Times New Roman" panose="02020603050405020304" pitchFamily="18" charset="0"/>
              </a:rPr>
              <a:t>(3)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81EB0EC-F0C8-8289-7679-0515D007AACA}"/>
              </a:ext>
            </a:extLst>
          </p:cNvPr>
          <p:cNvSpPr>
            <a:spLocks noGrp="1"/>
          </p:cNvSpPr>
          <p:nvPr>
            <p:ph idx="1"/>
          </p:nvPr>
        </p:nvSpPr>
        <p:spPr>
          <a:xfrm>
            <a:off x="838199" y="1943100"/>
            <a:ext cx="10806113" cy="3643313"/>
          </a:xfrm>
        </p:spPr>
        <p:txBody>
          <a:bodyPr>
            <a:normAutofit/>
          </a:bodyPr>
          <a:lstStyle/>
          <a:p>
            <a:pPr marL="0" marR="111760" indent="0" algn="just">
              <a:buNone/>
              <a:tabLst>
                <a:tab pos="378460" algn="l"/>
              </a:tabLst>
            </a:pPr>
            <a:r>
              <a:rPr lang="lt-LT" b="1" dirty="0">
                <a:latin typeface="Times New Roman" panose="02020603050405020304" pitchFamily="18" charset="0"/>
                <a:cs typeface="Times New Roman" panose="02020603050405020304" pitchFamily="18" charset="0"/>
              </a:rPr>
              <a:t>Dėmesio</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a:p>
            <a:pPr marR="111760" algn="just">
              <a:tabLst>
                <a:tab pos="378460" algn="l"/>
              </a:tabLst>
            </a:pPr>
            <a:r>
              <a:rPr lang="lt-LT" dirty="0">
                <a:latin typeface="Times New Roman" panose="02020603050405020304" pitchFamily="18" charset="0"/>
                <a:cs typeface="Times New Roman" panose="02020603050405020304" pitchFamily="18" charset="0"/>
              </a:rPr>
              <a:t>Privaloma atitikti visus bendruosius kriterijus ir prioritetinius kriterijus Nr. 4 ir Nr. 5. </a:t>
            </a:r>
          </a:p>
          <a:p>
            <a:pPr marR="111760" algn="just">
              <a:tabLst>
                <a:tab pos="378460" algn="l"/>
              </a:tabLst>
            </a:pPr>
            <a:r>
              <a:rPr lang="lt-LT" dirty="0">
                <a:effectLst/>
                <a:latin typeface="Times New Roman" panose="02020603050405020304" pitchFamily="18" charset="0"/>
                <a:ea typeface="Times New Roman" panose="02020603050405020304" pitchFamily="18" charset="0"/>
              </a:rPr>
              <a:t>Atitikimas kitiems prioritetiniams kriterijams Nr. 6 ir Nr. 7 neprivalomas, renkasi pareiškėjas.</a:t>
            </a:r>
          </a:p>
          <a:p>
            <a:pPr marR="111760" algn="just">
              <a:tabLst>
                <a:tab pos="378460" algn="l"/>
              </a:tabLst>
            </a:pPr>
            <a:endParaRPr lang="lt-LT" dirty="0">
              <a:effectLst/>
              <a:latin typeface="Times New Roman" panose="02020603050405020304" pitchFamily="18" charset="0"/>
              <a:ea typeface="Times New Roman" panose="02020603050405020304" pitchFamily="18" charset="0"/>
            </a:endParaRPr>
          </a:p>
          <a:p>
            <a:pPr marR="111760" algn="just">
              <a:tabLst>
                <a:tab pos="378460" algn="l"/>
              </a:tabLst>
            </a:pPr>
            <a:endParaRPr lang="lt-LT"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DB41B5C4-34BC-3D72-0B1C-B0D12C453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68239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PĮP </a:t>
            </a:r>
            <a:r>
              <a:rPr lang="en-US" sz="3200" b="1" spc="-20" dirty="0">
                <a:effectLst/>
                <a:latin typeface="Times New Roman" panose="02020603050405020304" pitchFamily="18" charset="0"/>
                <a:ea typeface="Times New Roman" panose="02020603050405020304" pitchFamily="18" charset="0"/>
              </a:rPr>
              <a:t>NAUDOS IR KOKYB</a:t>
            </a:r>
            <a:r>
              <a:rPr lang="lt-LT" sz="3200" b="1" spc="-20" dirty="0">
                <a:effectLst/>
                <a:latin typeface="Times New Roman" panose="02020603050405020304" pitchFamily="18" charset="0"/>
                <a:ea typeface="Times New Roman" panose="02020603050405020304" pitchFamily="18" charset="0"/>
              </a:rPr>
              <a:t>Ė</a:t>
            </a:r>
            <a:r>
              <a:rPr lang="en-US" sz="3200" b="1" spc="-20" dirty="0">
                <a:effectLst/>
                <a:latin typeface="Times New Roman" panose="02020603050405020304" pitchFamily="18" charset="0"/>
                <a:ea typeface="Times New Roman" panose="02020603050405020304" pitchFamily="18" charset="0"/>
              </a:rPr>
              <a:t>S </a:t>
            </a:r>
            <a:r>
              <a:rPr lang="lt-LT" sz="3200" b="1" spc="-20" dirty="0">
                <a:effectLst/>
                <a:latin typeface="Times New Roman" panose="02020603050405020304" pitchFamily="18" charset="0"/>
                <a:ea typeface="Times New Roman" panose="02020603050405020304" pitchFamily="18" charset="0"/>
              </a:rPr>
              <a:t>VERTINIMA</a:t>
            </a:r>
            <a:r>
              <a:rPr lang="en-US" sz="3200" b="1" dirty="0">
                <a:effectLst/>
                <a:latin typeface="Times New Roman" panose="02020603050405020304" pitchFamily="18" charset="0"/>
                <a:ea typeface="Times New Roman" panose="02020603050405020304" pitchFamily="18" charset="0"/>
              </a:rPr>
              <a:t>S</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0" y="1864311"/>
            <a:ext cx="10915835" cy="4053272"/>
          </a:xfrm>
        </p:spPr>
        <p:txBody>
          <a:bodyPr>
            <a:noAutofit/>
          </a:bodyPr>
          <a:lstStyle/>
          <a:p>
            <a:pPr algn="just"/>
            <a:r>
              <a:rPr lang="lt-LT" sz="2400" dirty="0">
                <a:effectLst/>
                <a:latin typeface="Times New Roman" panose="02020603050405020304" pitchFamily="18" charset="0"/>
                <a:ea typeface="Times New Roman" panose="02020603050405020304" pitchFamily="18" charset="0"/>
              </a:rPr>
              <a:t>Didžiausia projektui galima skirti balų suma – </a:t>
            </a:r>
            <a:r>
              <a:rPr lang="lt-LT" sz="2400" b="1" dirty="0">
                <a:effectLst/>
                <a:latin typeface="Times New Roman" panose="02020603050405020304" pitchFamily="18" charset="0"/>
                <a:ea typeface="Times New Roman" panose="02020603050405020304" pitchFamily="18" charset="0"/>
              </a:rPr>
              <a:t>100 balų</a:t>
            </a:r>
            <a:r>
              <a:rPr lang="lt-LT" sz="2400" dirty="0">
                <a:effectLst/>
                <a:latin typeface="Times New Roman" panose="02020603050405020304" pitchFamily="18" charset="0"/>
                <a:ea typeface="Times New Roman" panose="02020603050405020304" pitchFamily="18" charset="0"/>
              </a:rPr>
              <a:t>. </a:t>
            </a:r>
          </a:p>
          <a:p>
            <a:pPr algn="just"/>
            <a:r>
              <a:rPr lang="lt-LT" sz="2400" dirty="0">
                <a:effectLst/>
                <a:latin typeface="Times New Roman" panose="02020603050405020304" pitchFamily="18" charset="0"/>
                <a:ea typeface="Times New Roman" panose="02020603050405020304" pitchFamily="18" charset="0"/>
              </a:rPr>
              <a:t>Minimali balų suma – </a:t>
            </a:r>
            <a:r>
              <a:rPr lang="lt-LT" sz="2400" b="1" dirty="0">
                <a:effectLst/>
                <a:latin typeface="Times New Roman" panose="02020603050405020304" pitchFamily="18" charset="0"/>
                <a:ea typeface="Times New Roman" panose="02020603050405020304" pitchFamily="18" charset="0"/>
              </a:rPr>
              <a:t>45 balai</a:t>
            </a:r>
            <a:r>
              <a:rPr lang="lt-LT" sz="2400" dirty="0">
                <a:effectLst/>
                <a:latin typeface="Times New Roman" panose="02020603050405020304" pitchFamily="18" charset="0"/>
                <a:ea typeface="Times New Roman" panose="02020603050405020304" pitchFamily="18" charset="0"/>
              </a:rPr>
              <a:t>. </a:t>
            </a:r>
            <a:r>
              <a:rPr lang="lt-LT" sz="2400" u="sng" dirty="0">
                <a:effectLst/>
                <a:latin typeface="Times New Roman" panose="02020603050405020304" pitchFamily="18" charset="0"/>
                <a:ea typeface="Times New Roman" panose="02020603050405020304" pitchFamily="18" charset="0"/>
              </a:rPr>
              <a:t>Projektai, kurie naudos ir kokybės vertinimo etape nesurenka nustatytos minimalios balų sumos, nėra tinkami finansuoti ir PĮP atmetami.</a:t>
            </a:r>
          </a:p>
          <a:p>
            <a:pPr algn="just"/>
            <a:r>
              <a:rPr lang="lt-LT" sz="2400" dirty="0">
                <a:effectLst/>
                <a:latin typeface="Times New Roman" panose="02020603050405020304" pitchFamily="18" charset="0"/>
                <a:ea typeface="Times New Roman" panose="02020603050405020304" pitchFamily="18" charset="0"/>
              </a:rPr>
              <a:t>Kai projektams, surinkusiems vienodą galutinį balų skaičių, nepakanka pagal kvietimą teikti PĮP skirtos finansavimo lėšų sumos, pirmenybė teikiama projektams, surinkusiems daugiau balų pagal pirmąjį nurodytą prioritetinį atrankos kriterijų. Jeigu projektai pagal šį prioritetinį atrankos kriterijų įvertinti vienodai, pirmenybė suteikiama projektams, surinkusiems daugiau balų pagal kitą iš eilės nurodytą prioritetinį atrankos kriterijų. Jeigu suteikti vienodi balai pagal visus prioritetinius atrankos kriterijus, šie projektai reitinguojami pagal PĮP pateikimo laiką.</a:t>
            </a: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2300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304282" cy="634116"/>
          </a:xfrm>
        </p:spPr>
        <p:txBody>
          <a:bodyPr>
            <a:normAutofit/>
          </a:bodyPr>
          <a:lstStyle/>
          <a:p>
            <a:pPr algn="ctr"/>
            <a:r>
              <a:rPr lang="lt-LT" sz="2800" b="1" spc="-20" dirty="0">
                <a:effectLst/>
                <a:latin typeface="Times New Roman" panose="02020603050405020304" pitchFamily="18" charset="0"/>
                <a:ea typeface="Times New Roman" panose="02020603050405020304" pitchFamily="18" charset="0"/>
              </a:rPr>
              <a:t>SU PĮP PATEIKIAMI DOKUMENTAI (1)</a:t>
            </a:r>
            <a:endParaRPr lang="lt-LT" sz="28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0" y="1112362"/>
            <a:ext cx="11162122" cy="5448694"/>
          </a:xfrm>
        </p:spPr>
        <p:txBody>
          <a:bodyPr>
            <a:noAutofit/>
          </a:bodyPr>
          <a:lstStyle/>
          <a:p>
            <a:pPr algn="just"/>
            <a:r>
              <a:rPr lang="lt-LT" sz="1600" dirty="0">
                <a:latin typeface="Times New Roman" panose="02020603050405020304" pitchFamily="18" charset="0"/>
                <a:ea typeface="Times New Roman" panose="02020603050405020304" pitchFamily="18" charset="0"/>
              </a:rPr>
              <a:t>Į</a:t>
            </a:r>
            <a:r>
              <a:rPr lang="lt-LT" sz="1600" dirty="0">
                <a:effectLst/>
                <a:latin typeface="Times New Roman" panose="02020603050405020304" pitchFamily="18" charset="0"/>
                <a:ea typeface="Times New Roman" panose="02020603050405020304" pitchFamily="18" charset="0"/>
              </a:rPr>
              <a:t>galiojimas pasirašyti projekto įgyvendinimo planą, jei jį pasirašo ne pareiškėjo įstaigos vadovas; </a:t>
            </a:r>
          </a:p>
          <a:p>
            <a:pPr algn="just"/>
            <a:r>
              <a:rPr lang="lt-LT" sz="1600" dirty="0">
                <a:latin typeface="Times New Roman" panose="02020603050405020304" pitchFamily="18" charset="0"/>
                <a:ea typeface="Times New Roman" panose="02020603050405020304" pitchFamily="18" charset="0"/>
                <a:hlinkClick r:id="rId2"/>
              </a:rPr>
              <a:t>U</a:t>
            </a:r>
            <a:r>
              <a:rPr lang="lt-LT" sz="1600" dirty="0">
                <a:effectLst/>
                <a:latin typeface="Times New Roman" panose="02020603050405020304" pitchFamily="18" charset="0"/>
                <a:ea typeface="Times New Roman" panose="02020603050405020304" pitchFamily="18" charset="0"/>
                <a:hlinkClick r:id="rId2"/>
              </a:rPr>
              <a:t>žpildyta nevyriausybinės organizacijos deklaraciją; </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GB" sz="1600" b="0" i="0" dirty="0">
                <a:solidFill>
                  <a:srgbClr val="333333"/>
                </a:solidFill>
                <a:effectLst/>
                <a:latin typeface="Times New Roman" panose="02020603050405020304" pitchFamily="18" charset="0"/>
                <a:cs typeface="Times New Roman" panose="02020603050405020304" pitchFamily="18" charset="0"/>
                <a:hlinkClick r:id="rId2"/>
              </a:rPr>
              <a:t>5 priedo</a:t>
            </a:r>
            <a:r>
              <a:rPr lang="lt-LT" sz="1600" dirty="0">
                <a:solidFill>
                  <a:srgbClr val="333333"/>
                </a:solidFill>
                <a:latin typeface="Times New Roman" panose="02020603050405020304" pitchFamily="18" charset="0"/>
                <a:cs typeface="Times New Roman" panose="02020603050405020304" pitchFamily="18" charset="0"/>
                <a:hlinkClick r:id="rId2"/>
              </a:rPr>
              <a:t> -</a:t>
            </a:r>
            <a:r>
              <a:rPr lang="en-GB" sz="1600" b="0" i="0" dirty="0">
                <a:solidFill>
                  <a:srgbClr val="333333"/>
                </a:solidFill>
                <a:effectLst/>
                <a:latin typeface="Times New Roman" panose="02020603050405020304" pitchFamily="18" charset="0"/>
                <a:cs typeface="Times New Roman" panose="02020603050405020304" pitchFamily="18" charset="0"/>
                <a:hlinkClick r:id="rId2"/>
              </a:rPr>
              <a:t> </a:t>
            </a:r>
            <a:r>
              <a:rPr lang="lt-LT" sz="1600" dirty="0">
                <a:solidFill>
                  <a:srgbClr val="333333"/>
                </a:solidFill>
                <a:latin typeface="Times New Roman" panose="02020603050405020304" pitchFamily="18" charset="0"/>
                <a:cs typeface="Times New Roman" panose="02020603050405020304" pitchFamily="18" charset="0"/>
                <a:hlinkClick r:id="rId2"/>
              </a:rPr>
              <a:t>2</a:t>
            </a:r>
            <a:r>
              <a:rPr lang="en-GB" sz="1600" b="0" i="0" dirty="0">
                <a:solidFill>
                  <a:srgbClr val="333333"/>
                </a:solidFill>
                <a:effectLst/>
                <a:latin typeface="Times New Roman" panose="02020603050405020304" pitchFamily="18" charset="0"/>
                <a:cs typeface="Times New Roman" panose="02020603050405020304" pitchFamily="18" charset="0"/>
                <a:hlinkClick r:id="rId2"/>
              </a:rPr>
              <a:t> priedas</a:t>
            </a:r>
            <a:r>
              <a:rPr lang="lt-LT" sz="1600" b="0" i="0" dirty="0">
                <a:solidFill>
                  <a:srgbClr val="333333"/>
                </a:solidFill>
                <a:effectLst/>
                <a:latin typeface="Times New Roman" panose="02020603050405020304" pitchFamily="18" charset="0"/>
                <a:cs typeface="Times New Roman" panose="02020603050405020304" pitchFamily="18" charset="0"/>
                <a:hlinkClick r:id="rId2"/>
              </a:rPr>
              <a:t>)</a:t>
            </a:r>
            <a:endParaRPr lang="lt-LT" sz="1600" dirty="0">
              <a:effectLst/>
              <a:latin typeface="Times New Roman" panose="02020603050405020304" pitchFamily="18" charset="0"/>
              <a:ea typeface="Times New Roman" panose="02020603050405020304" pitchFamily="18" charset="0"/>
            </a:endParaRPr>
          </a:p>
          <a:p>
            <a:pPr algn="just"/>
            <a:r>
              <a:rPr lang="lt-LT" sz="1600" dirty="0">
                <a:effectLst/>
                <a:latin typeface="Times New Roman" panose="02020603050405020304" pitchFamily="18" charset="0"/>
                <a:ea typeface="Times New Roman" panose="02020603050405020304" pitchFamily="18" charset="0"/>
                <a:hlinkClick r:id="rId3"/>
              </a:rPr>
              <a:t>Pasirašyta (-as) partnerio (-ių) deklaraciją (-as) (jei dalyvauja partneris</a:t>
            </a:r>
            <a:r>
              <a:rPr lang="lt-LT" sz="1600" dirty="0">
                <a:effectLst/>
                <a:latin typeface="Times New Roman" panose="02020603050405020304" pitchFamily="18" charset="0"/>
                <a:ea typeface="Times New Roman" panose="02020603050405020304" pitchFamily="18" charset="0"/>
              </a:rPr>
              <a:t>); </a:t>
            </a:r>
            <a:r>
              <a:rPr lang="en-GB" sz="1600" i="1" dirty="0">
                <a:effectLst/>
                <a:latin typeface="Times New Roman" panose="02020603050405020304" pitchFamily="18" charset="0"/>
                <a:ea typeface="Calibri" panose="020F0502020204030204" pitchFamily="34" charset="0"/>
                <a:cs typeface="Times New Roman" panose="02020603050405020304" pitchFamily="18" charset="0"/>
                <a:hlinkClick r:id="rId4"/>
              </a:rPr>
              <a:t>Projektų administravimo ir finansavimo taisyklės (PAFT)</a:t>
            </a:r>
            <a:r>
              <a:rPr lang="lt-LT" sz="1600" i="1" dirty="0">
                <a:effectLst/>
                <a:latin typeface="Times New Roman" panose="02020603050405020304" pitchFamily="18" charset="0"/>
                <a:ea typeface="Calibri" panose="020F0502020204030204" pitchFamily="34" charset="0"/>
                <a:cs typeface="Times New Roman" panose="02020603050405020304" pitchFamily="18" charset="0"/>
                <a:hlinkClick r:id="rId4"/>
              </a:rPr>
              <a:t> </a:t>
            </a:r>
            <a:r>
              <a:rPr lang="en-GB" sz="1600" i="1"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(PAFT 1 priedo 1 priedas)</a:t>
            </a:r>
            <a:r>
              <a:rPr lang="lt-LT" sz="1600" i="1"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endParaRPr lang="lt-LT"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lt-LT" sz="1600" dirty="0">
                <a:latin typeface="Times New Roman" panose="02020603050405020304" pitchFamily="18" charset="0"/>
                <a:ea typeface="Times New Roman" panose="02020603050405020304" pitchFamily="18" charset="0"/>
                <a:hlinkClick r:id="rId5"/>
              </a:rPr>
              <a:t>P</a:t>
            </a:r>
            <a:r>
              <a:rPr lang="lt-LT" sz="1600" dirty="0">
                <a:effectLst/>
                <a:latin typeface="Times New Roman" panose="02020603050405020304" pitchFamily="18" charset="0"/>
                <a:ea typeface="Times New Roman" panose="02020603050405020304" pitchFamily="18" charset="0"/>
                <a:hlinkClick r:id="rId5"/>
              </a:rPr>
              <a:t>rojekto biudžeto paskirstymas pagal pareiškėją ir partnerį (jei dalyvauja partneris</a:t>
            </a:r>
            <a:r>
              <a:rPr lang="lt-LT" sz="1600" dirty="0">
                <a:effectLst/>
                <a:latin typeface="Times New Roman" panose="02020603050405020304" pitchFamily="18" charset="0"/>
                <a:ea typeface="Times New Roman" panose="02020603050405020304" pitchFamily="18" charset="0"/>
              </a:rPr>
              <a:t>); </a:t>
            </a:r>
            <a:r>
              <a:rPr lang="en-GB" sz="1600" i="1"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(PAFT 1 priedo </a:t>
            </a:r>
            <a:r>
              <a:rPr lang="lt-LT" sz="1600" i="1"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2</a:t>
            </a:r>
            <a:r>
              <a:rPr lang="en-GB" sz="1600" i="1"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 priedas)</a:t>
            </a:r>
            <a:r>
              <a:rPr lang="lt-LT" sz="1600" i="1"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 </a:t>
            </a:r>
            <a:endParaRPr lang="lt-LT" sz="1600" dirty="0">
              <a:effectLst/>
              <a:latin typeface="Times New Roman" panose="02020603050405020304" pitchFamily="18" charset="0"/>
              <a:ea typeface="Times New Roman" panose="02020603050405020304" pitchFamily="18" charset="0"/>
            </a:endParaRPr>
          </a:p>
          <a:p>
            <a:pPr algn="just"/>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areiškėjo ir partnerio (-</a:t>
            </a:r>
            <a:r>
              <a:rPr lang="lt-LT" sz="1600" dirty="0" err="1">
                <a:effectLst/>
                <a:latin typeface="Times New Roman" panose="02020603050405020304" pitchFamily="18" charset="0"/>
                <a:ea typeface="Times New Roman" panose="02020603050405020304" pitchFamily="18" charset="0"/>
              </a:rPr>
              <a:t>ių</a:t>
            </a:r>
            <a:r>
              <a:rPr lang="lt-LT" sz="1600" dirty="0">
                <a:effectLst/>
                <a:latin typeface="Times New Roman" panose="02020603050405020304" pitchFamily="18" charset="0"/>
                <a:ea typeface="Times New Roman" panose="02020603050405020304" pitchFamily="18" charset="0"/>
              </a:rPr>
              <a:t>) sudaryta jungtinės veiklos sutartis (jei dalyvauja partneris);</a:t>
            </a:r>
          </a:p>
          <a:p>
            <a:pPr algn="just"/>
            <a:r>
              <a:rPr lang="lt-LT" sz="1600" dirty="0">
                <a:latin typeface="Times New Roman" panose="02020603050405020304" pitchFamily="18" charset="0"/>
                <a:ea typeface="Times New Roman" panose="02020603050405020304" pitchFamily="18" charset="0"/>
                <a:hlinkClick r:id="rId6"/>
              </a:rPr>
              <a:t>D</a:t>
            </a:r>
            <a:r>
              <a:rPr lang="lt-LT" sz="1600" dirty="0">
                <a:effectLst/>
                <a:latin typeface="Times New Roman" panose="02020603050405020304" pitchFamily="18" charset="0"/>
                <a:ea typeface="Times New Roman" panose="02020603050405020304" pitchFamily="18" charset="0"/>
                <a:hlinkClick r:id="rId6"/>
              </a:rPr>
              <a:t>okumentai (-us), patvirtinantys / įrodantys pareiškėjo ir (ar) partnerio galimybes prisidėti prie projekto finansavimo nuosavomis </a:t>
            </a:r>
            <a:r>
              <a:rPr lang="lt-LT" sz="1600" dirty="0">
                <a:latin typeface="Times New Roman" panose="02020603050405020304" pitchFamily="18" charset="0"/>
                <a:ea typeface="Times New Roman" panose="02020603050405020304" pitchFamily="18" charset="0"/>
                <a:hlinkClick r:id="rId6"/>
              </a:rPr>
              <a:t>lėšomis;</a:t>
            </a:r>
            <a:endParaRPr lang="lt-LT" sz="1600" dirty="0">
              <a:latin typeface="Times New Roman" panose="02020603050405020304" pitchFamily="18" charset="0"/>
              <a:ea typeface="Times New Roman" panose="02020603050405020304" pitchFamily="18" charset="0"/>
            </a:endParaRPr>
          </a:p>
          <a:p>
            <a:pPr algn="just"/>
            <a:r>
              <a:rPr lang="lt-LT" sz="1600" dirty="0">
                <a:effectLst/>
                <a:latin typeface="Times New Roman" panose="02020603050405020304" pitchFamily="18" charset="0"/>
                <a:ea typeface="Times New Roman" panose="02020603050405020304" pitchFamily="18" charset="0"/>
              </a:rPr>
              <a:t>Jei numatomos remonto darbų išlaidos, dokumentai, patvirtinantys disponavimą turimomis patalpomis (nuosavybės ar kiti disponavimą patalpomis įrodantys dokumentai (patikėjimo, panaudos, nuomos sutartys), patalpų savininko sutikimai dėl patalpų remonto (jei kitaip nenustatyta patikėjimo/panaudos/nuomos sutartyje, patalpų brėžiniai ir kt.) (</a:t>
            </a:r>
            <a:r>
              <a:rPr lang="lt-LT" sz="1600" i="1" dirty="0">
                <a:effectLst/>
                <a:latin typeface="Times New Roman" panose="02020603050405020304" pitchFamily="18" charset="0"/>
                <a:ea typeface="Times New Roman" panose="02020603050405020304" pitchFamily="18" charset="0"/>
              </a:rPr>
              <a:t>Pastaba:</a:t>
            </a:r>
            <a:r>
              <a:rPr lang="lt-LT" sz="1600" dirty="0">
                <a:effectLst/>
                <a:latin typeface="Times New Roman" panose="02020603050405020304" pitchFamily="18" charset="0"/>
                <a:ea typeface="Times New Roman" panose="02020603050405020304" pitchFamily="18" charset="0"/>
              </a:rPr>
              <a:t> </a:t>
            </a:r>
            <a:r>
              <a:rPr lang="lt-LT" sz="1600" i="1" dirty="0">
                <a:effectLst/>
                <a:latin typeface="Times New Roman" panose="02020603050405020304" pitchFamily="18" charset="0"/>
                <a:ea typeface="Times New Roman" panose="02020603050405020304" pitchFamily="18" charset="0"/>
              </a:rPr>
              <a:t>kiti disponavimą patalpomis įrodantys dokumentai turi galioti ne trumpiau kaip 5 metus nuo projekto veiklų įgyvendinimo pabaigos ir disponavimo faktas turi būti užregistruotas VĮ Registrų centras registre</a:t>
            </a:r>
            <a:r>
              <a:rPr lang="lt-LT" sz="1600" dirty="0">
                <a:effectLst/>
                <a:latin typeface="Times New Roman" panose="02020603050405020304" pitchFamily="18" charset="0"/>
                <a:ea typeface="Times New Roman" panose="02020603050405020304" pitchFamily="18" charset="0"/>
              </a:rPr>
              <a:t>);</a:t>
            </a:r>
          </a:p>
          <a:p>
            <a:pPr algn="just"/>
            <a:r>
              <a:rPr lang="lt-LT" sz="1600" dirty="0">
                <a:effectLst/>
                <a:latin typeface="Times New Roman" panose="02020603050405020304" pitchFamily="18" charset="0"/>
                <a:ea typeface="Times New Roman" panose="02020603050405020304" pitchFamily="18" charset="0"/>
                <a:hlinkClick r:id="rId2"/>
              </a:rPr>
              <a:t>Pasirašyta Pareiškėjo (partnerio) įsipareigojimo dėl projekto atitikties reikšmingos žalos nedarymo horizontaliajam principui vertinimo reikalavimų apraše nustatytiems reikalavimams deklaracija; </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GB" sz="1600" b="0" i="0" dirty="0">
                <a:solidFill>
                  <a:srgbClr val="333333"/>
                </a:solidFill>
                <a:effectLst/>
                <a:latin typeface="Times New Roman" panose="02020603050405020304" pitchFamily="18" charset="0"/>
                <a:cs typeface="Times New Roman" panose="02020603050405020304" pitchFamily="18" charset="0"/>
                <a:hlinkClick r:id="rId2"/>
              </a:rPr>
              <a:t>5 priedo</a:t>
            </a:r>
            <a:r>
              <a:rPr lang="lt-LT" sz="1600" dirty="0">
                <a:solidFill>
                  <a:srgbClr val="333333"/>
                </a:solidFill>
                <a:latin typeface="Times New Roman" panose="02020603050405020304" pitchFamily="18" charset="0"/>
                <a:cs typeface="Times New Roman" panose="02020603050405020304" pitchFamily="18" charset="0"/>
                <a:hlinkClick r:id="rId2"/>
              </a:rPr>
              <a:t> -</a:t>
            </a:r>
            <a:r>
              <a:rPr lang="en-GB" sz="1600" b="0" i="0" dirty="0">
                <a:solidFill>
                  <a:srgbClr val="333333"/>
                </a:solidFill>
                <a:effectLst/>
                <a:latin typeface="Times New Roman" panose="02020603050405020304" pitchFamily="18" charset="0"/>
                <a:cs typeface="Times New Roman" panose="02020603050405020304" pitchFamily="18" charset="0"/>
                <a:hlinkClick r:id="rId2"/>
              </a:rPr>
              <a:t> 3 priedas</a:t>
            </a:r>
            <a:r>
              <a:rPr lang="lt-LT" sz="1600" b="0" i="0" dirty="0">
                <a:solidFill>
                  <a:srgbClr val="333333"/>
                </a:solidFill>
                <a:effectLst/>
                <a:latin typeface="Times New Roman" panose="02020603050405020304" pitchFamily="18" charset="0"/>
                <a:cs typeface="Times New Roman" panose="02020603050405020304" pitchFamily="18" charset="0"/>
                <a:hlinkClick r:id="rId2"/>
              </a:rPr>
              <a:t>)</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lt-LT" sz="2400" dirty="0">
              <a:latin typeface="Times New Roman" panose="02020603050405020304" pitchFamily="18" charset="0"/>
              <a:ea typeface="Times New Roman" panose="02020603050405020304" pitchFamily="18" charset="0"/>
            </a:endParaRPr>
          </a:p>
          <a:p>
            <a:pPr algn="just"/>
            <a:endParaRPr lang="lt-LT" sz="2400" dirty="0">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96232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5"/>
            <a:ext cx="10407977" cy="690677"/>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SU PĮP PATEIKIAMI DOKUMENTAI (2)</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0" y="1271588"/>
            <a:ext cx="10915835" cy="5221287"/>
          </a:xfrm>
        </p:spPr>
        <p:txBody>
          <a:bodyPr>
            <a:noAutofit/>
          </a:bodyPr>
          <a:lstStyle/>
          <a:p>
            <a:pPr marL="13970" marR="111760" algn="just">
              <a:spcAft>
                <a:spcPts val="0"/>
              </a:spcAft>
              <a:tabLst>
                <a:tab pos="378460" algn="l"/>
              </a:tabLst>
            </a:pPr>
            <a:r>
              <a:rPr lang="lt-LT" sz="1400" dirty="0">
                <a:effectLst/>
                <a:latin typeface="Times New Roman" panose="02020603050405020304" pitchFamily="18" charset="0"/>
                <a:ea typeface="Times New Roman" panose="02020603050405020304" pitchFamily="18" charset="0"/>
              </a:rPr>
              <a:t>PĮP suplanuotas išlaidas pagrindžiantys dokumentai:</a:t>
            </a:r>
          </a:p>
          <a:p>
            <a:pPr marL="0" marR="111760" indent="0" algn="just">
              <a:spcAft>
                <a:spcPts val="0"/>
              </a:spcAft>
              <a:buNone/>
              <a:tabLst>
                <a:tab pos="378460" algn="l"/>
              </a:tabLst>
            </a:pPr>
            <a:r>
              <a:rPr lang="lt-LT" sz="1400" dirty="0">
                <a:effectLst/>
                <a:latin typeface="Times New Roman" panose="02020603050405020304" pitchFamily="18" charset="0"/>
                <a:ea typeface="Times New Roman" panose="02020603050405020304" pitchFamily="18" charset="0"/>
              </a:rPr>
              <a:t>1) PĮP suplanuotų darbų, prekių, paslaugų išlaidų pagrįstumą patvirtinantys dokumentai (pvz., sudarytos sutartys, trys komerciniai pasiūlymai, nuorodos į rinkoje esančias kainas, išlaidų skaičiavimai); </a:t>
            </a:r>
          </a:p>
          <a:p>
            <a:pPr marL="0" marR="111760" indent="0" algn="just">
              <a:spcAft>
                <a:spcPts val="0"/>
              </a:spcAft>
              <a:buNone/>
              <a:tabLst>
                <a:tab pos="378460" algn="l"/>
              </a:tabLst>
            </a:pPr>
            <a:r>
              <a:rPr lang="lt-LT" sz="1400" dirty="0">
                <a:effectLst/>
                <a:latin typeface="Times New Roman" panose="02020603050405020304" pitchFamily="18" charset="0"/>
                <a:ea typeface="Times New Roman" panose="02020603050405020304" pitchFamily="18" charset="0"/>
              </a:rPr>
              <a:t>2) PĮP suplanuoto darbo užmokesčio išlaidų pagrįstumą patvirtinantys dokumentai (veiklų sąrašas su projektą vykdančių asmenų darbo valandomis, įkainiu (valandiniu arba mėnesiniu), jo pagrindimą). Nustatant išlaidas projektą vykdantiems asmenims, kurie yra projekto vykdytojo darbuotojai ar planuojami įdarbinti nauji darbuotojai, būtina remtis dabartiniu tos institucijos esamų, ar analogiškas pareigas einančių darbuotojų darbo užmokesčiu. Turi būti pateikti įkainį pagrindžiantys dokumentai (pareigybės nuasmenintos darbo sutartys, 3–12 mėnesių nuasmenintas priskaitymo–apmokėjimo žiniaraštis, įrodantis darbo užmokesčio paskyrimą ir išmokėjimą ar pan.). Valstybės tarnautojų, biudžetinių įstaigų darbuotojų darbo užmokesčio valandinis įkainis turi būti apskaičiuotas vadovaujantis nacionaliniais teisės aktais, reglamentuojančiais tokių darbuotojų darbo užmokesčio apskaičiavimą;</a:t>
            </a:r>
          </a:p>
          <a:p>
            <a:pPr marL="0" marR="111760" indent="0" algn="just">
              <a:spcAft>
                <a:spcPts val="0"/>
              </a:spcAft>
              <a:buNone/>
              <a:tabLst>
                <a:tab pos="378460" algn="l"/>
              </a:tabLst>
            </a:pPr>
            <a:r>
              <a:rPr lang="lt-LT" sz="1400" dirty="0">
                <a:effectLst/>
                <a:latin typeface="Times New Roman" panose="02020603050405020304" pitchFamily="18" charset="0"/>
                <a:ea typeface="Times New Roman" panose="02020603050405020304" pitchFamily="18" charset="0"/>
              </a:rPr>
              <a:t>3) Užpildyta </a:t>
            </a:r>
            <a:r>
              <a:rPr lang="en-GB" sz="1400" i="0" dirty="0">
                <a:effectLst/>
                <a:latin typeface="Times New Roman" panose="02020603050405020304" pitchFamily="18" charset="0"/>
                <a:cs typeface="Times New Roman" panose="02020603050405020304" pitchFamily="18" charset="0"/>
                <a:hlinkClick r:id="rId2"/>
              </a:rPr>
              <a:t>Pažyma darbo užmokesčio apskaičiavimui</a:t>
            </a:r>
            <a:r>
              <a:rPr lang="lt-LT" sz="1400" i="0" dirty="0">
                <a:effectLst/>
                <a:latin typeface="Times New Roman" panose="02020603050405020304" pitchFamily="18" charset="0"/>
                <a:cs typeface="Times New Roman" panose="02020603050405020304" pitchFamily="18" charset="0"/>
                <a:hlinkClick r:id="rId2"/>
              </a:rPr>
              <a:t> </a:t>
            </a:r>
            <a:endParaRPr lang="lt-LT" sz="1400" i="0" dirty="0">
              <a:latin typeface="Times New Roman" panose="02020603050405020304" pitchFamily="18" charset="0"/>
              <a:cs typeface="Times New Roman" panose="02020603050405020304" pitchFamily="18" charset="0"/>
            </a:endParaRPr>
          </a:p>
          <a:p>
            <a:pPr marL="0" marR="111760" indent="0" algn="just">
              <a:spcAft>
                <a:spcPts val="0"/>
              </a:spcAft>
              <a:buNone/>
              <a:tabLst>
                <a:tab pos="378460" algn="l"/>
              </a:tabLst>
            </a:pPr>
            <a:r>
              <a:rPr lang="lt-LT" sz="1400" dirty="0">
                <a:effectLst/>
                <a:latin typeface="Times New Roman" panose="02020603050405020304" pitchFamily="18" charset="0"/>
                <a:ea typeface="Times New Roman" panose="02020603050405020304" pitchFamily="18" charset="0"/>
              </a:rPr>
              <a:t>Atitikimą bendriesiems ir prioritetiniams naudos ir kokybės kriterijams įrodantys dokumentai:</a:t>
            </a:r>
          </a:p>
          <a:p>
            <a:pPr marL="0" marR="111760" indent="0" algn="just">
              <a:buNone/>
              <a:tabLst>
                <a:tab pos="378460" algn="l"/>
              </a:tabLst>
            </a:pPr>
            <a:r>
              <a:rPr lang="lt-LT" sz="1400" dirty="0">
                <a:latin typeface="Times New Roman" panose="02020603050405020304" pitchFamily="18" charset="0"/>
                <a:ea typeface="Times New Roman" panose="02020603050405020304" pitchFamily="18" charset="0"/>
              </a:rPr>
              <a:t>1) P</a:t>
            </a:r>
            <a:r>
              <a:rPr lang="lt-LT" sz="1400" dirty="0">
                <a:effectLst/>
                <a:latin typeface="Times New Roman" panose="02020603050405020304" pitchFamily="18" charset="0"/>
                <a:ea typeface="Times New Roman" panose="02020603050405020304" pitchFamily="18" charset="0"/>
              </a:rPr>
              <a:t>areiškėjo ar partnerio (-</a:t>
            </a:r>
            <a:r>
              <a:rPr lang="lt-LT" sz="1400" dirty="0" err="1">
                <a:effectLst/>
                <a:latin typeface="Times New Roman" panose="02020603050405020304" pitchFamily="18" charset="0"/>
                <a:ea typeface="Times New Roman" panose="02020603050405020304" pitchFamily="18" charset="0"/>
              </a:rPr>
              <a:t>ių</a:t>
            </a:r>
            <a:r>
              <a:rPr lang="lt-LT" sz="1400" dirty="0">
                <a:effectLst/>
                <a:latin typeface="Times New Roman" panose="02020603050405020304" pitchFamily="18" charset="0"/>
                <a:ea typeface="Times New Roman" panose="02020603050405020304" pitchFamily="18" charset="0"/>
              </a:rPr>
              <a:t>) statusą įrodantys dokumentai (nuorodas internete ar kompiuterio ekrano nuotraukas, VĮ Registrų centras išrašą ar kitus lygiaverčius dokumentus);</a:t>
            </a:r>
          </a:p>
          <a:p>
            <a:pPr marL="0" marR="111760" indent="0" algn="just">
              <a:buNone/>
            </a:pPr>
            <a:r>
              <a:rPr lang="lt-LT" sz="1400" dirty="0">
                <a:latin typeface="Times New Roman" panose="02020603050405020304" pitchFamily="18" charset="0"/>
                <a:ea typeface="Times New Roman" panose="02020603050405020304" pitchFamily="18" charset="0"/>
              </a:rPr>
              <a:t>2) D</a:t>
            </a:r>
            <a:r>
              <a:rPr lang="lt-LT" sz="1400" dirty="0">
                <a:effectLst/>
                <a:latin typeface="Times New Roman" panose="02020603050405020304" pitchFamily="18" charset="0"/>
                <a:ea typeface="Times New Roman" panose="02020603050405020304" pitchFamily="18" charset="0"/>
              </a:rPr>
              <a:t>okumentus, įrodančius projekto dalyvių priklausymą tikslinei grupei </a:t>
            </a:r>
            <a:r>
              <a:rPr lang="lt-LT" sz="1400" dirty="0">
                <a:latin typeface="Times New Roman" panose="02020603050405020304" pitchFamily="18" charset="0"/>
                <a:ea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5 priedo 1 </a:t>
            </a:r>
            <a:r>
              <a:rPr lang="en-GB" sz="1400" dirty="0" err="1">
                <a:latin typeface="Times New Roman" panose="02020603050405020304" pitchFamily="18" charset="0"/>
                <a:cs typeface="Times New Roman" panose="02020603050405020304" pitchFamily="18" charset="0"/>
              </a:rPr>
              <a:t>priedas</a:t>
            </a:r>
            <a:r>
              <a:rPr lang="lt-LT" sz="1400" dirty="0">
                <a:latin typeface="Times New Roman" panose="02020603050405020304" pitchFamily="18" charset="0"/>
                <a:cs typeface="Times New Roman" panose="02020603050405020304" pitchFamily="18" charset="0"/>
              </a:rPr>
              <a:t>)</a:t>
            </a:r>
            <a:r>
              <a:rPr lang="lt-LT" sz="1400" dirty="0">
                <a:effectLst/>
                <a:latin typeface="Times New Roman" panose="02020603050405020304" pitchFamily="18" charset="0"/>
                <a:ea typeface="Times New Roman" panose="02020603050405020304" pitchFamily="18" charset="0"/>
              </a:rPr>
              <a:t>, jei tikslinė grupė PĮP teikimo momentu yra sukomplektuota. Jei nurodyta tikslinė grupė PĮP teikimo momentu nesukomplektuota, dokumentus, įrodančius dalyvių priklausymą nurodytai tikslinei grupei, pareiškėjas pateikia </a:t>
            </a:r>
            <a:r>
              <a:rPr lang="lt-LT" sz="1400" dirty="0">
                <a:solidFill>
                  <a:srgbClr val="000000"/>
                </a:solidFill>
                <a:effectLst/>
                <a:latin typeface="Times New Roman" panose="02020603050405020304" pitchFamily="18" charset="0"/>
                <a:ea typeface="Times New Roman" panose="02020603050405020304" pitchFamily="18" charset="0"/>
              </a:rPr>
              <a:t>p</a:t>
            </a:r>
            <a:r>
              <a:rPr lang="lt-LT" sz="1400" dirty="0">
                <a:effectLst/>
                <a:latin typeface="Times New Roman" panose="02020603050405020304" pitchFamily="18" charset="0"/>
                <a:ea typeface="Times New Roman" panose="02020603050405020304" pitchFamily="18" charset="0"/>
              </a:rPr>
              <a:t>rojekto įgyvendinimo metu. </a:t>
            </a:r>
          </a:p>
          <a:p>
            <a:pPr marL="0" marR="111760" indent="0" algn="just">
              <a:buNone/>
            </a:pPr>
            <a:r>
              <a:rPr lang="lt-LT" sz="1400" dirty="0">
                <a:latin typeface="Times New Roman" panose="02020603050405020304" pitchFamily="18" charset="0"/>
                <a:ea typeface="Times New Roman" panose="02020603050405020304" pitchFamily="18" charset="0"/>
              </a:rPr>
              <a:t>3)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sutartys/preliminarios sutartys/ketinimų protokolai pasirašyti su projekto savanoriais, jei tokie bus pasitelkiami.</a:t>
            </a:r>
          </a:p>
          <a:p>
            <a:pPr algn="just"/>
            <a:endParaRPr lang="lt-LT" sz="1400" dirty="0">
              <a:effectLst/>
              <a:latin typeface="Times New Roman" panose="02020603050405020304" pitchFamily="18" charset="0"/>
              <a:ea typeface="Times New Roman" panose="02020603050405020304" pitchFamily="18" charset="0"/>
            </a:endParaRPr>
          </a:p>
          <a:p>
            <a:pPr algn="just"/>
            <a:endParaRPr lang="lt-LT" sz="18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97910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DOKUMENTAI PROJEKTŲ ĮGYVENDINIMO PLANŲ(toliau-PĮP) RENGIMUI</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199" y="1690688"/>
            <a:ext cx="10848975" cy="3783011"/>
          </a:xfrm>
        </p:spPr>
        <p:txBody>
          <a:bodyPr>
            <a:normAutofit/>
          </a:bodyPr>
          <a:lstStyle/>
          <a:p>
            <a:pPr algn="just"/>
            <a:r>
              <a:rPr lang="lt-LT" sz="2000" dirty="0">
                <a:effectLst/>
                <a:latin typeface="Times New Roman" panose="02020603050405020304" pitchFamily="18" charset="0"/>
                <a:ea typeface="Times New Roman" panose="02020603050405020304" pitchFamily="18" charset="0"/>
              </a:rPr>
              <a:t>2022–2030 m. plėtros programos valdytojos Lietuvos Respublikos vidaus reikalų ministerijos viešojo valdymo plėtros programos pažangos priemonės Nr. 01-004-08-04-01 „Didinti visuomenės įsitraukimą į vietos problemų sprendimą“ veiklos „Bendruomenės inicijuotos vietos plėtros metodo (BIVP) taikymas: parama vietos plėtros strategijų įgyvendinimui“ projektų finansavimo sąlygų aprašas: </a:t>
            </a:r>
            <a:r>
              <a:rPr lang="lt-LT" sz="2000" dirty="0">
                <a:latin typeface="Times New Roman" panose="02020603050405020304" pitchFamily="18" charset="0"/>
                <a:ea typeface="Times New Roman" panose="02020603050405020304" pitchFamily="18" charset="0"/>
              </a:rPr>
              <a:t>5 priedas. </a:t>
            </a:r>
            <a:r>
              <a:rPr lang="lt-LT" sz="2000" dirty="0">
                <a:effectLst/>
                <a:latin typeface="Times New Roman" panose="02020603050405020304" pitchFamily="18" charset="0"/>
                <a:ea typeface="Times New Roman" panose="02020603050405020304" pitchFamily="18" charset="0"/>
              </a:rPr>
              <a:t>2022–2030 m. plėtros programos valdytojos LR vidaus reikalų ministerijos Viešojo valdymo plėtros programos pažangos priemonės NR. 01-004-08-04-01 „Didinti visuomenės įsitraukimą į vietos problemų sprendimą“ veiklos „Bendruomenės inicijuotos vietos plėtros metodo (BIVP) taikymas: parama vietos plėtros strategijų įgyvendinimui“ projektų finansavimo sąlygų aprašas (ESF+) (toliau- Aprašas): </a:t>
            </a:r>
            <a:r>
              <a:rPr lang="lt-LT" sz="20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2"/>
              </a:rPr>
              <a:t>https://e-tar.lt/portal/lt/legalAct/4ff0a31039e111efbdaea558de59136c</a:t>
            </a:r>
            <a:endParaRPr lang="lt-LT" sz="2000" dirty="0">
              <a:effectLst/>
              <a:latin typeface="Times New Roman" panose="02020603050405020304" pitchFamily="18" charset="0"/>
              <a:ea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Projektų administravimo ir finansavimo taisyklės</a:t>
            </a:r>
            <a:r>
              <a:rPr lang="lt-LT" sz="2000" dirty="0">
                <a:latin typeface="Times New Roman" panose="02020603050405020304" pitchFamily="18" charset="0"/>
                <a:cs typeface="Times New Roman" panose="02020603050405020304" pitchFamily="18" charset="0"/>
              </a:rPr>
              <a:t> (toliau-PAFT): </a:t>
            </a:r>
            <a:r>
              <a:rPr lang="lt-LT" sz="2000" dirty="0">
                <a:latin typeface="Times New Roman" panose="02020603050405020304" pitchFamily="18" charset="0"/>
                <a:cs typeface="Times New Roman" panose="02020603050405020304" pitchFamily="18" charset="0"/>
                <a:hlinkClick r:id="rId3"/>
              </a:rPr>
              <a:t>https://www.e-tar.lt/portal/lt/legalAct/14e33320f1ed11ec8fa7d02a65c371ad/asr</a:t>
            </a:r>
            <a:endParaRPr lang="lt-LT" sz="20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49315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692150"/>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SU PĮP PATEIKIAMI DOKUMENTAI (3)</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1" y="1057276"/>
            <a:ext cx="10763250" cy="4557713"/>
          </a:xfrm>
        </p:spPr>
        <p:txBody>
          <a:bodyPr>
            <a:noAutofit/>
          </a:bodyPr>
          <a:lstStyle/>
          <a:p>
            <a:pPr algn="just"/>
            <a:endParaRPr lang="lt-LT" sz="1400" dirty="0">
              <a:effectLst/>
              <a:latin typeface="Times New Roman" panose="02020603050405020304" pitchFamily="18" charset="0"/>
              <a:ea typeface="Times New Roman" panose="02020603050405020304" pitchFamily="18" charset="0"/>
            </a:endParaRPr>
          </a:p>
          <a:p>
            <a:pPr marL="0" indent="0" algn="just">
              <a:buNone/>
            </a:pPr>
            <a:r>
              <a:rPr lang="lt-LT" b="1" dirty="0">
                <a:latin typeface="Times New Roman" panose="02020603050405020304" pitchFamily="18" charset="0"/>
                <a:cs typeface="Times New Roman" panose="02020603050405020304" pitchFamily="18" charset="0"/>
              </a:rPr>
              <a:t>Dėmesio</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a:p>
            <a:pPr marL="0" indent="0" algn="just">
              <a:buNone/>
            </a:pPr>
            <a:r>
              <a:rPr lang="lt-LT" dirty="0">
                <a:effectLst/>
                <a:latin typeface="Times New Roman" panose="02020603050405020304" pitchFamily="18" charset="0"/>
                <a:ea typeface="Times New Roman" panose="02020603050405020304" pitchFamily="18" charset="0"/>
              </a:rPr>
              <a:t>Jei pateikiamos internetinės </a:t>
            </a:r>
            <a:r>
              <a:rPr lang="lt-LT" sz="2800" dirty="0">
                <a:effectLst/>
                <a:latin typeface="Times New Roman" panose="02020603050405020304" pitchFamily="18" charset="0"/>
                <a:ea typeface="Times New Roman" panose="02020603050405020304" pitchFamily="18" charset="0"/>
              </a:rPr>
              <a:t>nuorodos pvz.: į rinkoje esančias kainas, į kitą informaciją, kartu su PĮP privaloma pateikti ir ekranvaizdžio nuotraukas. Praktika rodo, kad kainos internetiniuose puslapiuose nuolat kinta ir PĮP vertinimo metu jos gali būti kitokios, nei nurodytos PĮP dokumentuose. Tokiu atveju pareiškėjams reikės taisyti PĮP, iš naujo perskaičiuojant projekto biud</a:t>
            </a:r>
            <a:r>
              <a:rPr lang="lt-LT" dirty="0">
                <a:latin typeface="Times New Roman" panose="02020603050405020304" pitchFamily="18" charset="0"/>
                <a:ea typeface="Times New Roman" panose="02020603050405020304" pitchFamily="18" charset="0"/>
              </a:rPr>
              <a:t>ž</a:t>
            </a:r>
            <a:r>
              <a:rPr lang="lt-LT" sz="2800" dirty="0">
                <a:effectLst/>
                <a:latin typeface="Times New Roman" panose="02020603050405020304" pitchFamily="18" charset="0"/>
                <a:ea typeface="Times New Roman" panose="02020603050405020304" pitchFamily="18" charset="0"/>
              </a:rPr>
              <a:t>etą.</a:t>
            </a:r>
          </a:p>
          <a:p>
            <a:pPr marL="0" indent="0" algn="just">
              <a:buNone/>
            </a:pPr>
            <a:r>
              <a:rPr lang="lt-LT" dirty="0">
                <a:latin typeface="Times New Roman" panose="02020603050405020304" pitchFamily="18" charset="0"/>
                <a:ea typeface="Times New Roman" panose="02020603050405020304" pitchFamily="18" charset="0"/>
              </a:rPr>
              <a:t>Komerciniai pasiūlymai/internetinės nuorodos su kainomis turi būti ne mažiau kaip trys.</a:t>
            </a:r>
            <a:endParaRPr lang="lt-LT" dirty="0">
              <a:effectLst/>
              <a:latin typeface="Times New Roman" panose="02020603050405020304" pitchFamily="18" charset="0"/>
              <a:ea typeface="Times New Roman" panose="02020603050405020304" pitchFamily="18" charset="0"/>
            </a:endParaRPr>
          </a:p>
          <a:p>
            <a:pPr algn="just"/>
            <a:endParaRPr lang="lt-LT" dirty="0">
              <a:effectLst/>
              <a:latin typeface="Times New Roman" panose="02020603050405020304" pitchFamily="18" charset="0"/>
              <a:ea typeface="Times New Roman" panose="02020603050405020304" pitchFamily="18" charset="0"/>
            </a:endParaRPr>
          </a:p>
          <a:p>
            <a:endParaRPr lang="lt-LT" dirty="0">
              <a:latin typeface="Times New Roman" panose="02020603050405020304" pitchFamily="18" charset="0"/>
              <a:ea typeface="Times New Roman" panose="02020603050405020304" pitchFamily="18" charset="0"/>
            </a:endParaRPr>
          </a:p>
          <a:p>
            <a:endParaRPr lang="lt-LT"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7877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(1)</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lnSpcReduction="10000"/>
          </a:bodyPr>
          <a:lstStyle/>
          <a:p>
            <a:pPr marL="0" indent="0">
              <a:buNone/>
            </a:pPr>
            <a:r>
              <a:rPr lang="lt-LT" sz="2000" b="1" dirty="0">
                <a:effectLst/>
                <a:latin typeface="Times New Roman" panose="02020603050405020304" pitchFamily="18" charset="0"/>
                <a:ea typeface="Times New Roman" panose="02020603050405020304" pitchFamily="18" charset="0"/>
              </a:rPr>
              <a:t>Nekilnojamasis turtas, statybos darbai:</a:t>
            </a:r>
          </a:p>
          <a:p>
            <a:r>
              <a:rPr lang="lt-LT" sz="2000" dirty="0">
                <a:effectLst/>
                <a:latin typeface="Times New Roman" panose="02020603050405020304" pitchFamily="18" charset="0"/>
                <a:ea typeface="Times New Roman" panose="02020603050405020304" pitchFamily="18" charset="0"/>
              </a:rPr>
              <a:t>Projekto veikloms vykdyti reikalingas projekto vykdytojo ir (ar) partnerio (-</a:t>
            </a:r>
            <a:r>
              <a:rPr lang="lt-LT" sz="2000" dirty="0" err="1">
                <a:effectLst/>
                <a:latin typeface="Times New Roman" panose="02020603050405020304" pitchFamily="18" charset="0"/>
                <a:ea typeface="Times New Roman" panose="02020603050405020304" pitchFamily="18" charset="0"/>
              </a:rPr>
              <a:t>ių</a:t>
            </a:r>
            <a:r>
              <a:rPr lang="lt-LT" sz="2000" dirty="0">
                <a:effectLst/>
                <a:latin typeface="Times New Roman" panose="02020603050405020304" pitchFamily="18" charset="0"/>
                <a:ea typeface="Times New Roman" panose="02020603050405020304" pitchFamily="18" charset="0"/>
              </a:rPr>
              <a:t>) valdomas nekilnojamasis turtas, kuris gali būti numatomas kaip projekto vykdytojo nuosavas nepiniginis įnašas (su tam tikromis sąlygomis) ir šio nurodyto nekilnojamojo turto nepriklausomo turto vertintojo nekilnojamojo turto rinkos vertės ataskaitos parengimo išlaidos.</a:t>
            </a:r>
          </a:p>
          <a:p>
            <a:pPr algn="just">
              <a:spcBef>
                <a:spcPts val="600"/>
              </a:spcBef>
            </a:pPr>
            <a:r>
              <a:rPr lang="lt-LT" sz="2000" dirty="0">
                <a:effectLst/>
                <a:latin typeface="Times New Roman" panose="02020603050405020304" pitchFamily="18" charset="0"/>
                <a:ea typeface="Times New Roman" panose="02020603050405020304" pitchFamily="18" charset="0"/>
              </a:rPr>
              <a:t>Patalpų paprastojo remonto darbų išlaidos, kai tenkinamos visos šios sąlygos:</a:t>
            </a:r>
          </a:p>
          <a:p>
            <a:pPr marL="0" indent="0" algn="just">
              <a:buNone/>
              <a:tabLst>
                <a:tab pos="586105" algn="l"/>
              </a:tabLst>
            </a:pPr>
            <a:r>
              <a:rPr lang="lt-LT" sz="2000" dirty="0">
                <a:effectLst/>
                <a:latin typeface="Times New Roman" panose="02020603050405020304" pitchFamily="18" charset="0"/>
                <a:ea typeface="Times New Roman" panose="02020603050405020304" pitchFamily="18" charset="0"/>
              </a:rPr>
              <a:t>- išlaidos yra reikalingos vykdyti projekto veiklas;</a:t>
            </a:r>
          </a:p>
          <a:p>
            <a:pPr marL="0" indent="0" algn="just">
              <a:buNone/>
              <a:tabLst>
                <a:tab pos="586105" algn="l"/>
              </a:tabLst>
            </a:pPr>
            <a:r>
              <a:rPr lang="lt-LT" sz="2000" dirty="0">
                <a:effectLst/>
                <a:latin typeface="Times New Roman" panose="02020603050405020304" pitchFamily="18" charset="0"/>
                <a:ea typeface="Times New Roman" panose="02020603050405020304" pitchFamily="18" charset="0"/>
              </a:rPr>
              <a:t>- nekilnojamąjį turtą (patalpas) projekto vykdytojas ar partneris valdo nuosavybės, patikėjimo, panaudos, nuomos teise ir tokia teisė yra užtikrinta ne trumpiau, nei 5 metus po projekto veiklų pabaigos;</a:t>
            </a:r>
          </a:p>
          <a:p>
            <a:pPr marL="0" indent="0" algn="just">
              <a:buNone/>
              <a:tabLst>
                <a:tab pos="586105" algn="l"/>
              </a:tabLst>
            </a:pPr>
            <a:r>
              <a:rPr lang="lt-LT" sz="2000" dirty="0">
                <a:effectLst/>
                <a:latin typeface="Times New Roman" panose="02020603050405020304" pitchFamily="18" charset="0"/>
                <a:ea typeface="Times New Roman" panose="02020603050405020304" pitchFamily="18" charset="0"/>
              </a:rPr>
              <a:t>- projekto veiklas (ar jų dalį) įgyvendina pats projekto vykdytojas ir (ar) partneris.</a:t>
            </a:r>
          </a:p>
          <a:p>
            <a:endParaRPr lang="lt-LT" sz="2000" dirty="0">
              <a:effectLst/>
              <a:latin typeface="Times New Roman" panose="02020603050405020304" pitchFamily="18" charset="0"/>
              <a:ea typeface="Times New Roman" panose="02020603050405020304" pitchFamily="18" charset="0"/>
            </a:endParaRPr>
          </a:p>
          <a:p>
            <a:pPr marL="0" indent="0" algn="just">
              <a:buNone/>
            </a:pPr>
            <a:r>
              <a:rPr lang="lt-LT" sz="2000" i="1" dirty="0">
                <a:effectLst/>
                <a:latin typeface="Times New Roman" panose="02020603050405020304" pitchFamily="18" charset="0"/>
                <a:ea typeface="Times New Roman" panose="02020603050405020304" pitchFamily="18" charset="0"/>
              </a:rPr>
              <a:t>Pastaba: Visų šios kategorijos išlaidų suma gali sudaryti ne daugiau kaip 15 proc. visų projekto tinkamų finansuoti išlaidų</a:t>
            </a:r>
          </a:p>
          <a:p>
            <a:endParaRPr lang="lt-LT" dirty="0"/>
          </a:p>
        </p:txBody>
      </p:sp>
    </p:spTree>
    <p:extLst>
      <p:ext uri="{BB962C8B-B14F-4D97-AF65-F5344CB8AC3E}">
        <p14:creationId xmlns:p14="http://schemas.microsoft.com/office/powerpoint/2010/main" val="204587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(2)</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lstStyle/>
          <a:p>
            <a:pPr marL="0" indent="0">
              <a:buNone/>
            </a:pPr>
            <a:r>
              <a:rPr lang="lt-LT" sz="2400" b="1" dirty="0">
                <a:effectLst/>
                <a:latin typeface="Times New Roman" panose="02020603050405020304" pitchFamily="18" charset="0"/>
                <a:ea typeface="Times New Roman" panose="02020603050405020304" pitchFamily="18" charset="0"/>
              </a:rPr>
              <a:t>Įranga, įrenginiai ir kitas turtas:</a:t>
            </a:r>
          </a:p>
          <a:p>
            <a:pPr algn="just"/>
            <a:r>
              <a:rPr lang="lt-LT" sz="2400" dirty="0">
                <a:effectLst/>
                <a:latin typeface="Times New Roman" panose="02020603050405020304" pitchFamily="18" charset="0"/>
                <a:ea typeface="Times New Roman" panose="02020603050405020304" pitchFamily="18" charset="0"/>
              </a:rPr>
              <a:t>Projekto veikloms vykdyti reikalingų baldų, kompiuterinės technikos, programinės įrangos ir kitos įrangos, įrenginių ir kito ilgalaikio turto įsigijimo išlaidos (įskaitant jų transportavimo, projektavimo, sumontavimo, vietos (aikštelės) paruošimo, instaliavimo, paruošimo naudoti, išbandymo, apmokymo naudotis, saugos instruktažo, techninės priežiūros ir susijusias išlaidas), su šių veiklų vykdymu susijęs darbo užmokestis bei komandiruočių išlaidos. </a:t>
            </a:r>
          </a:p>
          <a:p>
            <a:pPr marL="0" indent="0" algn="just">
              <a:spcBef>
                <a:spcPts val="600"/>
              </a:spcBef>
              <a:buNone/>
            </a:pPr>
            <a:r>
              <a:rPr lang="lt-LT" sz="2400" i="1" dirty="0">
                <a:effectLst/>
                <a:latin typeface="Times New Roman" panose="02020603050405020304" pitchFamily="18" charset="0"/>
                <a:ea typeface="Times New Roman" panose="02020603050405020304" pitchFamily="18" charset="0"/>
              </a:rPr>
              <a:t>Pastaba: Šios išlaidos yra tinkamos, kai projekto veiklas (ar jų dalį), kurioms vykdyti įsigyjama nurodyta įranga, įgyvendina pats projekto vykdytojas ir (ar) partneris. Šio tipo išlaidos gali sudaryti ne daugiau kaip 30 proc. visų tinkamų finansuoti projekto išlaidų </a:t>
            </a:r>
          </a:p>
          <a:p>
            <a:pPr algn="just">
              <a:spcBef>
                <a:spcPts val="600"/>
              </a:spcBef>
            </a:pPr>
            <a:endParaRPr lang="lt-LT" sz="1800" dirty="0">
              <a:effectLst/>
              <a:latin typeface="Times New Roman" panose="02020603050405020304" pitchFamily="18" charset="0"/>
              <a:ea typeface="Times New Roman" panose="02020603050405020304" pitchFamily="18" charset="0"/>
            </a:endParaRPr>
          </a:p>
          <a:p>
            <a:endParaRPr lang="lt-LT" dirty="0"/>
          </a:p>
        </p:txBody>
      </p:sp>
    </p:spTree>
    <p:extLst>
      <p:ext uri="{BB962C8B-B14F-4D97-AF65-F5344CB8AC3E}">
        <p14:creationId xmlns:p14="http://schemas.microsoft.com/office/powerpoint/2010/main" val="404200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(3)</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a:bodyPr>
          <a:lstStyle/>
          <a:p>
            <a:pPr marL="0" indent="0">
              <a:buNone/>
            </a:pPr>
            <a:r>
              <a:rPr lang="lt-LT" b="1" dirty="0">
                <a:latin typeface="Times New Roman" panose="02020603050405020304" pitchFamily="18" charset="0"/>
                <a:cs typeface="Times New Roman" panose="02020603050405020304" pitchFamily="18" charset="0"/>
              </a:rPr>
              <a:t>Projekto vykdymas:</a:t>
            </a:r>
          </a:p>
          <a:p>
            <a:pPr algn="just"/>
            <a:r>
              <a:rPr lang="lt-LT" sz="2000" dirty="0">
                <a:effectLst/>
                <a:latin typeface="Times New Roman" panose="02020603050405020304" pitchFamily="18" charset="0"/>
                <a:ea typeface="Times New Roman" panose="02020603050405020304" pitchFamily="18" charset="0"/>
              </a:rPr>
              <a:t>Projekto veiklas vykdančių projekto vykdytojo ir partnerio organizacijų darbuotojų darbo užmokesčio išlaidos;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savanoriška veikla</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reikalingo nekilnojamojo turto nuomos išlaidos (su tam tikromis sąlygomis);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transporto priemonių nuomos ir eksploatavimo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baldų, įrangos, įrenginių, įrankių, kompiuterinės technikos, programinės įrangos nuomos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vykdytojui ar partneriui nuosavybės teise priklausančio ilgalaikio turto (baldų, įrangos, įrenginių, įrankių, kompiuterinės technikos), kuris naudojamas projekto veikloms vykdyti, nusidėvėjimo išlaidos</a:t>
            </a:r>
            <a:r>
              <a:rPr lang="lt-LT" sz="2000" dirty="0">
                <a:latin typeface="Times New Roman" panose="02020603050405020304" pitchFamily="18" charset="0"/>
                <a:ea typeface="Times New Roman" panose="02020603050405020304" pitchFamily="18" charset="0"/>
              </a:rPr>
              <a:t>, </a:t>
            </a:r>
            <a:r>
              <a:rPr lang="lt-LT" sz="2000" dirty="0">
                <a:effectLst/>
                <a:latin typeface="Times New Roman" panose="02020603050405020304" pitchFamily="18" charset="0"/>
                <a:ea typeface="Times New Roman" panose="02020603050405020304" pitchFamily="18" charset="0"/>
              </a:rPr>
              <a:t>jei turtas yra įsigytas nuosavomis lėšomis</a:t>
            </a:r>
            <a:r>
              <a:rPr lang="lt-LT" sz="2000" dirty="0">
                <a:latin typeface="Times New Roman" panose="02020603050405020304" pitchFamily="18" charset="0"/>
                <a:ea typeface="Times New Roman" panose="02020603050405020304" pitchFamily="18" charset="0"/>
              </a:rPr>
              <a:t>;</a:t>
            </a:r>
          </a:p>
          <a:p>
            <a:endParaRPr lang="lt-LT" dirty="0"/>
          </a:p>
        </p:txBody>
      </p:sp>
    </p:spTree>
    <p:extLst>
      <p:ext uri="{BB962C8B-B14F-4D97-AF65-F5344CB8AC3E}">
        <p14:creationId xmlns:p14="http://schemas.microsoft.com/office/powerpoint/2010/main" val="105194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(4)</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385888"/>
            <a:ext cx="10806113" cy="4329712"/>
          </a:xfrm>
        </p:spPr>
        <p:txBody>
          <a:bodyPr>
            <a:normAutofit lnSpcReduction="10000"/>
          </a:bodyPr>
          <a:lstStyle/>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rojektą vykdančiam personalui (t. y. projekto tiesiogines veiklas vykdantiems fiziniams asmenims, su projekto vykdytoju ar partneriu susijusiems darbo santykiais, jų esmę atitinkančiais santykiais arba dirbančiais pagal paslaugų (civilines), įskaitant autorines, sutartis ar savanoriškos veiklos sutartis) projekto veikloms, atitinkančioms </a:t>
            </a:r>
            <a:r>
              <a:rPr lang="en-GB" sz="2000" b="0" i="0" dirty="0">
                <a:solidFill>
                  <a:srgbClr val="333333"/>
                </a:solidFill>
                <a:effectLst/>
                <a:latin typeface="Times New Roman" panose="02020603050405020304" pitchFamily="18" charset="0"/>
                <a:cs typeface="Times New Roman" panose="02020603050405020304" pitchFamily="18" charset="0"/>
              </a:rPr>
              <a:t>Aprašo 5 priedas PFSA </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2.1.1 papunktyje </a:t>
            </a:r>
            <a:r>
              <a:rPr lang="lt-LT" sz="2000" dirty="0">
                <a:effectLst/>
                <a:latin typeface="Times New Roman" panose="02020603050405020304" pitchFamily="18" charset="0"/>
                <a:ea typeface="Times New Roman" panose="02020603050405020304" pitchFamily="18" charset="0"/>
              </a:rPr>
              <a:t>nurodytas veiklas, vykdyti, taip pat dalyvaujantiems projekto veiklų dalyviams reikalingų specialių drabužių ir individualios saugos priemonių įsigijimo, skiepijimo, sveikatos pažymos gavimo išlaidos (kai to reikia pagal vykdomos projekto veiklos pobūdį)</a:t>
            </a:r>
            <a:endParaRPr lang="lt-LT" sz="2000" dirty="0">
              <a:latin typeface="Times New Roman" panose="02020603050405020304" pitchFamily="18" charset="0"/>
              <a:ea typeface="Times New Roman" panose="02020603050405020304" pitchFamily="18" charset="0"/>
            </a:endParaRP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ir projekto veiklų dalyvių maitinimo išlaidos;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pašto, telefono (interneto ir telefoninio ryšio)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savanoriškos veiklos vykdymo laikotarpiui tenkančios draudimo pagal </a:t>
            </a:r>
            <a:r>
              <a:rPr lang="lt-LT" sz="2000" dirty="0">
                <a:effectLst/>
                <a:latin typeface="Times New Roman" panose="02020603050405020304" pitchFamily="18" charset="0"/>
                <a:ea typeface="Times New Roman" panose="02020603050405020304" pitchFamily="18" charset="0"/>
                <a:hlinkClick r:id="rId5"/>
              </a:rPr>
              <a:t>Savanoriškos veiklos įstatymo 10 straipsnio 1 dalį išlaidos</a:t>
            </a:r>
            <a:r>
              <a:rPr lang="lt-LT" sz="2000" dirty="0">
                <a:effectLst/>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mokymo priemonių, darbo priemonių ir medžiagų, taip pat kito trumpalaikio turto (išskyrus trumpalaikiam turtui priskiriamus baldus, įrangą ir įrenginius) įsigijimo ir (ar) nuomos išlaidos;</a:t>
            </a:r>
          </a:p>
          <a:p>
            <a:pPr marL="0" indent="0" algn="just">
              <a:buNone/>
            </a:pPr>
            <a:endParaRPr lang="lt-LT" dirty="0"/>
          </a:p>
        </p:txBody>
      </p:sp>
    </p:spTree>
    <p:extLst>
      <p:ext uri="{BB962C8B-B14F-4D97-AF65-F5344CB8AC3E}">
        <p14:creationId xmlns:p14="http://schemas.microsoft.com/office/powerpoint/2010/main" val="245931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(5)</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371600"/>
            <a:ext cx="10806113" cy="4129088"/>
          </a:xfrm>
        </p:spPr>
        <p:txBody>
          <a:bodyPr>
            <a:normAutofit lnSpcReduction="10000"/>
          </a:bodyPr>
          <a:lstStyle/>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reikalingos kelionių Lietuvos Respublikos teritorijoje ir (ar) kuro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D</a:t>
            </a:r>
            <a:r>
              <a:rPr lang="lt-LT" sz="2000" dirty="0">
                <a:effectLst/>
                <a:latin typeface="Times New Roman" panose="02020603050405020304" pitchFamily="18" charset="0"/>
                <a:ea typeface="Times New Roman" panose="02020603050405020304" pitchFamily="18" charset="0"/>
              </a:rPr>
              <a:t>okumentų, reikalingų nustatyti asmens priklausymo tikslinei grupei faktą, išdavimo apmokėjimo išlaidos;</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reikalingų renginių organizavimo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cs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rojekto veikloms vykdyti reikalingų projektą vykdančio personalo (įskaitant projekto veiklas vykdančius savanorius) ir projekto veiklų dalyvių dalyvavimo renginiuose, užsiėmimuose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reikalingo svečio iš užsienio kelionių ir apgyvendinimo išlaidos;</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reikalingų interneto svetainių kūrimo ir palaikymo išlaidos, leidinių ir informacinių pranešimų rengimo, televizijos bei radijo laidų rengimo ir transliavimo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Paslaugų teikimo pagal projekto vykdytojo ir (ar) partnerio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ių</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su išorės paslaugų teikėju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ais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sudarytą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as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paslaugų teikimo sutartį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išlaidos;</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Kitos projekto veikloms įvykdyti ir projekto tikslams pasiekti būtinos ir pagrįstos išlaidos.</a:t>
            </a:r>
            <a:endParaRPr lang="lt-LT"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4287069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(6)</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a:bodyPr>
          <a:lstStyle/>
          <a:p>
            <a:pPr marL="0" indent="0" algn="just">
              <a:buNone/>
            </a:pPr>
            <a:r>
              <a:rPr lang="lt-LT" sz="2400" b="1" dirty="0">
                <a:solidFill>
                  <a:srgbClr val="000000"/>
                </a:solidFill>
                <a:effectLst/>
                <a:latin typeface="Times New Roman" panose="02020603050405020304" pitchFamily="18" charset="0"/>
                <a:ea typeface="Times New Roman" panose="02020603050405020304" pitchFamily="18" charset="0"/>
              </a:rPr>
              <a:t>Projekto matomumas ir informavimas apie projektą:</a:t>
            </a:r>
          </a:p>
          <a:p>
            <a:pPr algn="just"/>
            <a:r>
              <a:rPr lang="lt-LT" sz="2400" dirty="0">
                <a:effectLst/>
                <a:latin typeface="Times New Roman" panose="02020603050405020304" pitchFamily="18" charset="0"/>
                <a:ea typeface="Times New Roman" panose="02020603050405020304" pitchFamily="18" charset="0"/>
              </a:rPr>
              <a:t>Tinkamomis finansuoti išlaidomis yra laikomos </a:t>
            </a:r>
            <a:r>
              <a:rPr lang="lt-LT" sz="2400" dirty="0">
                <a:effectLst/>
                <a:latin typeface="Times New Roman" panose="02020603050405020304" pitchFamily="18" charset="0"/>
                <a:ea typeface="Times New Roman" panose="02020603050405020304" pitchFamily="18" charset="0"/>
                <a:hlinkClick r:id="rId4"/>
              </a:rPr>
              <a:t>PAFT </a:t>
            </a:r>
            <a:r>
              <a:rPr lang="lt-LT" sz="2400" dirty="0">
                <a:solidFill>
                  <a:srgbClr val="000000"/>
                </a:solidFill>
                <a:effectLst/>
                <a:latin typeface="Times New Roman" panose="02020603050405020304" pitchFamily="18" charset="0"/>
                <a:ea typeface="Times New Roman" panose="02020603050405020304" pitchFamily="18" charset="0"/>
                <a:hlinkClick r:id="rId4"/>
              </a:rPr>
              <a:t>341.1–341.4 papunkčiuose </a:t>
            </a:r>
            <a:r>
              <a:rPr lang="lt-LT" sz="2400" dirty="0">
                <a:solidFill>
                  <a:srgbClr val="000000"/>
                </a:solidFill>
                <a:effectLst/>
                <a:latin typeface="Times New Roman" panose="02020603050405020304" pitchFamily="18" charset="0"/>
                <a:ea typeface="Times New Roman" panose="02020603050405020304" pitchFamily="18" charset="0"/>
              </a:rPr>
              <a:t>nurodytoms projekto matomumo ir informavimo apie projektą priemonėms įgyvendinti būtinos išlaidos. Šios išlaidos projekto vykdytojui apmokamos supaprastintai taikant fiksuotąją sumą.</a:t>
            </a:r>
          </a:p>
          <a:p>
            <a:pPr marL="0" indent="0" algn="just">
              <a:buNone/>
            </a:pPr>
            <a:r>
              <a:rPr lang="lt-LT" sz="2400" b="1" dirty="0">
                <a:effectLst/>
                <a:latin typeface="Times New Roman" panose="02020603050405020304" pitchFamily="18" charset="0"/>
                <a:ea typeface="Times New Roman" panose="02020603050405020304" pitchFamily="18" charset="0"/>
              </a:rPr>
              <a:t>Netiesioginės išlaidos ir kitos išlaidos pagal fiksuotąją projekto išlaidų normą:</a:t>
            </a:r>
            <a:endParaRPr lang="lt-LT" sz="2400" b="1" dirty="0">
              <a:solidFill>
                <a:srgbClr val="000000"/>
              </a:solidFill>
              <a:latin typeface="Times New Roman" panose="02020603050405020304" pitchFamily="18" charset="0"/>
              <a:ea typeface="Times New Roman" panose="02020603050405020304" pitchFamily="18" charset="0"/>
            </a:endParaRPr>
          </a:p>
          <a:p>
            <a:pPr algn="just"/>
            <a:r>
              <a:rPr lang="lt-LT" sz="2400" dirty="0">
                <a:effectLst/>
                <a:latin typeface="Times New Roman" panose="02020603050405020304" pitchFamily="18" charset="0"/>
                <a:ea typeface="Times New Roman" panose="02020603050405020304" pitchFamily="18" charset="0"/>
              </a:rPr>
              <a:t>Tinkamos finansuoti su projekto administravimu susijusios išlaidos. Šios išlaidos apmokamos taikant fiksuotąją projekto išlaidų normą, t. y. iki 7 proc. netiesioginių išlaidų fiksuotoji norma </a:t>
            </a:r>
          </a:p>
          <a:p>
            <a:pPr marL="0" indent="0" algn="just">
              <a:buNone/>
            </a:pPr>
            <a:r>
              <a:rPr lang="lt-LT" sz="2400" i="1" dirty="0">
                <a:latin typeface="Times New Roman" panose="02020603050405020304" pitchFamily="18" charset="0"/>
              </a:rPr>
              <a:t>Pastaba: projektuose gali būti numatoma tik 0 arba 7 proc. netiesioginių išlaidų, kurios apskaičiuojamos nuo projekto tiesioginių išlaidų.</a:t>
            </a:r>
            <a:endParaRPr lang="lt-LT" sz="2400" i="1" dirty="0"/>
          </a:p>
        </p:txBody>
      </p:sp>
    </p:spTree>
    <p:extLst>
      <p:ext uri="{BB962C8B-B14F-4D97-AF65-F5344CB8AC3E}">
        <p14:creationId xmlns:p14="http://schemas.microsoft.com/office/powerpoint/2010/main" val="168168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877888"/>
          </a:xfrm>
        </p:spPr>
        <p:txBody>
          <a:bodyPr>
            <a:normAutofit/>
          </a:bodyPr>
          <a:lstStyle/>
          <a:p>
            <a:pPr algn="ctr"/>
            <a:r>
              <a:rPr lang="lt-LT" sz="3200" b="1" dirty="0">
                <a:latin typeface="Times New Roman" panose="02020603050405020304" pitchFamily="18" charset="0"/>
                <a:cs typeface="Times New Roman" panose="02020603050405020304" pitchFamily="18" charset="0"/>
              </a:rPr>
              <a:t>NETINKAMOS FINANSUOTI IŠLAIDOS (1)</a:t>
            </a:r>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257176" y="1528763"/>
            <a:ext cx="11496860" cy="3914775"/>
          </a:xfrm>
        </p:spPr>
        <p:txBody>
          <a:bodyPr>
            <a:noAutofit/>
          </a:bodyPr>
          <a:lstStyle/>
          <a:p>
            <a:pPr indent="450215" algn="just">
              <a:tabLst>
                <a:tab pos="540385" algn="l"/>
              </a:tabLst>
            </a:pPr>
            <a:r>
              <a:rPr lang="lt-LT" dirty="0">
                <a:effectLst/>
                <a:latin typeface="Times New Roman" panose="02020603050405020304" pitchFamily="18" charset="0"/>
                <a:ea typeface="Times New Roman" panose="02020603050405020304" pitchFamily="18" charset="0"/>
              </a:rPr>
              <a:t>Išlaidos, nustatytos </a:t>
            </a:r>
            <a:r>
              <a:rPr lang="lt-LT" dirty="0">
                <a:effectLst/>
                <a:latin typeface="Times New Roman" panose="02020603050405020304" pitchFamily="18" charset="0"/>
                <a:ea typeface="Times New Roman" panose="02020603050405020304" pitchFamily="18" charset="0"/>
                <a:hlinkClick r:id="rId2"/>
              </a:rPr>
              <a:t>PAFT VII skyriaus </a:t>
            </a:r>
            <a:r>
              <a:rPr lang="lt-LT" dirty="0">
                <a:effectLst/>
                <a:latin typeface="Times New Roman" panose="02020603050405020304" pitchFamily="18" charset="0"/>
                <a:ea typeface="Times New Roman" panose="02020603050405020304" pitchFamily="18" charset="0"/>
              </a:rPr>
              <a:t>trečiajame skirsnyje (t. y. skolos palūkanos, naudoto turto įsigijimo išlaidos, </a:t>
            </a:r>
            <a:r>
              <a:rPr lang="lt-LT" dirty="0">
                <a:solidFill>
                  <a:srgbClr val="000000"/>
                </a:solidFill>
                <a:effectLst/>
                <a:latin typeface="Times New Roman" panose="02020603050405020304" pitchFamily="18" charset="0"/>
                <a:ea typeface="Times New Roman" panose="02020603050405020304" pitchFamily="18" charset="0"/>
              </a:rPr>
              <a:t>baudos, nuobaudos, </a:t>
            </a:r>
            <a:r>
              <a:rPr lang="lt-LT" dirty="0">
                <a:effectLst/>
                <a:latin typeface="Times New Roman" panose="02020603050405020304" pitchFamily="18" charset="0"/>
                <a:ea typeface="Times New Roman" panose="02020603050405020304" pitchFamily="18" charset="0"/>
              </a:rPr>
              <a:t>išlaidos, kurios padidina projekto sąnaudas, proporcingai nesukurdamos pridėtinės vertės, PĮP rengimo išlaidos, išlaidos, patirtos iš projekto vykdytojo arba partnerio įsigyjant prekes, paslaugas (įskaitant trumpalaikio ir ilgalaikio turto, taip pat nekilnojamojo turto nuomą) ar darbus, išlaidos, kurios ankščiau buvo finansuotos iš kitų šaltinių (ES, VB, SB), </a:t>
            </a:r>
            <a:r>
              <a:rPr lang="lt-LT" dirty="0">
                <a:solidFill>
                  <a:srgbClr val="000000"/>
                </a:solidFill>
                <a:effectLst/>
                <a:latin typeface="Times New Roman" panose="02020603050405020304" pitchFamily="18" charset="0"/>
                <a:ea typeface="Times New Roman" panose="02020603050405020304" pitchFamily="18" charset="0"/>
              </a:rPr>
              <a:t>išlaidos išeitinėms išmokoms, infrastruktūros, žemės ir kito nekilnojamojo turto pirkimo išlaidos; pastatų, kitų statinių ir patalpų statybos, rekonstravimo ir panašios išlaidos</a:t>
            </a:r>
            <a:r>
              <a:rPr lang="lt-LT" dirty="0">
                <a:solidFill>
                  <a:srgbClr val="000000"/>
                </a:solidFill>
                <a:latin typeface="Times New Roman" panose="02020603050405020304" pitchFamily="18" charset="0"/>
                <a:ea typeface="Times New Roman" panose="02020603050405020304" pitchFamily="18" charset="0"/>
              </a:rPr>
              <a:t>)</a:t>
            </a:r>
            <a:endParaRPr lang="lt-LT" dirty="0">
              <a:effectLst/>
              <a:latin typeface="Times New Roman" panose="02020603050405020304" pitchFamily="18" charset="0"/>
              <a:ea typeface="Times New Roman" panose="02020603050405020304" pitchFamily="18" charset="0"/>
            </a:endParaRPr>
          </a:p>
          <a:p>
            <a:pPr algn="just"/>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675128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877888"/>
          </a:xfrm>
        </p:spPr>
        <p:txBody>
          <a:bodyPr>
            <a:normAutofit/>
          </a:bodyPr>
          <a:lstStyle/>
          <a:p>
            <a:pPr algn="ctr"/>
            <a:r>
              <a:rPr lang="lt-LT" sz="3200" b="1" dirty="0">
                <a:latin typeface="Times New Roman" panose="02020603050405020304" pitchFamily="18" charset="0"/>
                <a:cs typeface="Times New Roman" panose="02020603050405020304" pitchFamily="18" charset="0"/>
              </a:rPr>
              <a:t>NETINKAMOS FINANSUOTI IŠLAIDOS (2)</a:t>
            </a:r>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171450" y="1528763"/>
            <a:ext cx="11582586" cy="3914775"/>
          </a:xfrm>
        </p:spPr>
        <p:txBody>
          <a:bodyPr>
            <a:noAutofit/>
          </a:bodyPr>
          <a:lstStyle/>
          <a:p>
            <a:pPr lvl="2" algn="just">
              <a:tabLst>
                <a:tab pos="643890" algn="l"/>
              </a:tabLst>
            </a:pPr>
            <a:r>
              <a:rPr lang="lt-LT" sz="2400" dirty="0">
                <a:latin typeface="Times New Roman" panose="02020603050405020304" pitchFamily="18" charset="0"/>
                <a:ea typeface="Times New Roman" panose="02020603050405020304" pitchFamily="18" charset="0"/>
              </a:rPr>
              <a:t>T</a:t>
            </a:r>
            <a:r>
              <a:rPr lang="lt-LT" sz="2400" dirty="0">
                <a:effectLst/>
                <a:latin typeface="Times New Roman" panose="02020603050405020304" pitchFamily="18" charset="0"/>
                <a:ea typeface="Times New Roman" panose="02020603050405020304" pitchFamily="18" charset="0"/>
              </a:rPr>
              <a:t>ikslinėms grupėms skirto perduoti naudoti (išdalinti) trumpalaikio turto (maisto produktų, higienos prekių, drabužių ir pan.) įsigijimo išlaidos;</a:t>
            </a:r>
          </a:p>
          <a:p>
            <a:pPr lvl="2" algn="just">
              <a:tabLst>
                <a:tab pos="643890" algn="l"/>
              </a:tabLst>
            </a:pPr>
            <a:r>
              <a:rPr lang="lt-LT" sz="2400" dirty="0">
                <a:latin typeface="Times New Roman" panose="02020603050405020304" pitchFamily="18" charset="0"/>
                <a:ea typeface="Times New Roman" panose="02020603050405020304" pitchFamily="18" charset="0"/>
              </a:rPr>
              <a:t>M</a:t>
            </a:r>
            <a:r>
              <a:rPr lang="lt-LT" sz="2400" dirty="0">
                <a:effectLst/>
                <a:latin typeface="Times New Roman" panose="02020603050405020304" pitchFamily="18" charset="0"/>
                <a:ea typeface="Times New Roman" panose="02020603050405020304" pitchFamily="18" charset="0"/>
              </a:rPr>
              <a:t>edicinos įrangos, vaistinių preparatų įsigijimo išlaidos (medicinine įranga nėra laikoma tokia įranga, kuri, siekiant grąžinti ar palaikyti asmens sveikatos ir fizinę būklę, yra naudojama fiziniams pratimams atlikti);</a:t>
            </a:r>
          </a:p>
          <a:p>
            <a:pPr lvl="2" algn="just">
              <a:tabLst>
                <a:tab pos="643890" algn="l"/>
              </a:tabLst>
            </a:pPr>
            <a:r>
              <a:rPr lang="lt-LT" sz="2400" dirty="0">
                <a:effectLst/>
                <a:latin typeface="Times New Roman" panose="02020603050405020304" pitchFamily="18" charset="0"/>
                <a:ea typeface="Times New Roman" panose="02020603050405020304" pitchFamily="18" charset="0"/>
              </a:rPr>
              <a:t>Tikslinių grupių apgyvendinimo sveikatos priežiūros įstaigose ir su tuo susijusios išlaidos; </a:t>
            </a:r>
          </a:p>
          <a:p>
            <a:pPr lvl="2" algn="just">
              <a:tabLst>
                <a:tab pos="643890" algn="l"/>
              </a:tabLst>
            </a:pPr>
            <a:r>
              <a:rPr lang="lt-LT" sz="2400" dirty="0">
                <a:effectLst/>
                <a:latin typeface="Times New Roman" panose="02020603050405020304" pitchFamily="18" charset="0"/>
                <a:ea typeface="Times New Roman" panose="02020603050405020304" pitchFamily="18" charset="0"/>
              </a:rPr>
              <a:t>Transporto priemonių įsigijimo išlaidos; </a:t>
            </a:r>
          </a:p>
          <a:p>
            <a:pPr lvl="2" algn="just">
              <a:tabLst>
                <a:tab pos="643890" algn="l"/>
              </a:tabLst>
            </a:pPr>
            <a:r>
              <a:rPr lang="lt-LT" sz="2400" dirty="0">
                <a:latin typeface="Times New Roman" panose="02020603050405020304" pitchFamily="18" charset="0"/>
                <a:ea typeface="Times New Roman" panose="02020603050405020304" pitchFamily="18" charset="0"/>
              </a:rPr>
              <a:t>I</a:t>
            </a:r>
            <a:r>
              <a:rPr lang="lt-LT" sz="2400" dirty="0">
                <a:effectLst/>
                <a:latin typeface="Times New Roman" panose="02020603050405020304" pitchFamily="18" charset="0"/>
                <a:ea typeface="Times New Roman" panose="02020603050405020304" pitchFamily="18" charset="0"/>
              </a:rPr>
              <a:t>šperkamosios ar finansinės nuomos (lizingo) apmokėjimo išlaidos.</a:t>
            </a:r>
          </a:p>
          <a:p>
            <a:pPr algn="just"/>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90720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640DD-BCCB-9089-CAF5-9CAA9371BAA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E10960E-2CA8-4425-209D-C2ADE828A3BF}"/>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PROJEKTŲ VEIKLŲ ĮGYVENDINIMO TERMINAI</a:t>
            </a:r>
          </a:p>
        </p:txBody>
      </p:sp>
      <p:sp>
        <p:nvSpPr>
          <p:cNvPr id="3" name="Turinio vietos rezervavimo ženklas 2">
            <a:extLst>
              <a:ext uri="{FF2B5EF4-FFF2-40B4-BE49-F238E27FC236}">
                <a16:creationId xmlns:a16="http://schemas.microsoft.com/office/drawing/2014/main" id="{6753B114-1F0F-073D-A716-52D55DC24332}"/>
              </a:ext>
            </a:extLst>
          </p:cNvPr>
          <p:cNvSpPr>
            <a:spLocks noGrp="1"/>
          </p:cNvSpPr>
          <p:nvPr>
            <p:ph idx="1"/>
          </p:nvPr>
        </p:nvSpPr>
        <p:spPr>
          <a:xfrm>
            <a:off x="838200" y="1837678"/>
            <a:ext cx="10915835" cy="3534421"/>
          </a:xfrm>
        </p:spPr>
        <p:txBody>
          <a:bodyPr>
            <a:noAutofit/>
          </a:bodyPr>
          <a:lstStyle/>
          <a:p>
            <a:r>
              <a:rPr lang="lt-LT" sz="2400" b="1" dirty="0">
                <a:effectLst/>
                <a:latin typeface="Times New Roman" panose="02020603050405020304" pitchFamily="18" charset="0"/>
                <a:ea typeface="Times New Roman" panose="02020603050405020304" pitchFamily="18" charset="0"/>
              </a:rPr>
              <a:t>Projektų veiklų įgyvendinimo pradžios terminai:</a:t>
            </a:r>
          </a:p>
          <a:p>
            <a:pPr marL="0" indent="0" algn="just">
              <a:buNone/>
            </a:pPr>
            <a:r>
              <a:rPr lang="lt-LT" sz="2400" dirty="0">
                <a:effectLst/>
                <a:latin typeface="Times New Roman" panose="02020603050405020304" pitchFamily="18" charset="0"/>
                <a:ea typeface="Times New Roman" panose="02020603050405020304" pitchFamily="18" charset="0"/>
              </a:rPr>
              <a:t>Projekto veiklos, įskaitant ir pirkimus, gali būti pradėtos įgyvendinti ir projekto išlaidos gali būti patirtos iki projekto sutarties pasirašymo, bet ne anksčiau nei priimtas sprendimas dėl projekto finansavimo.</a:t>
            </a:r>
          </a:p>
          <a:p>
            <a:r>
              <a:rPr lang="lt-LT" sz="2400" b="1" dirty="0">
                <a:latin typeface="Times New Roman" panose="02020603050405020304" pitchFamily="18" charset="0"/>
                <a:ea typeface="Times New Roman" panose="02020603050405020304" pitchFamily="18" charset="0"/>
              </a:rPr>
              <a:t>Projektų veiklų įgyvendinimo pabaigos terminai:</a:t>
            </a:r>
          </a:p>
          <a:p>
            <a:pPr marL="0" indent="0" algn="just">
              <a:buNone/>
            </a:pPr>
            <a:r>
              <a:rPr lang="lt-LT" sz="2400" dirty="0">
                <a:effectLst/>
                <a:latin typeface="Times New Roman" panose="02020603050405020304" pitchFamily="18" charset="0"/>
                <a:ea typeface="Times New Roman" panose="02020603050405020304" pitchFamily="18" charset="0"/>
              </a:rPr>
              <a:t>Projektų veiklos turi būti įgyvendintos iki 2028 m. gruodžio 31 d. </a:t>
            </a:r>
          </a:p>
          <a:p>
            <a:pPr marL="0" indent="0" algn="just">
              <a:buNone/>
            </a:pPr>
            <a:r>
              <a:rPr lang="lt-LT" sz="2400" i="1" dirty="0">
                <a:latin typeface="Times New Roman" panose="02020603050405020304" pitchFamily="18" charset="0"/>
                <a:ea typeface="Times New Roman" panose="02020603050405020304" pitchFamily="18" charset="0"/>
              </a:rPr>
              <a:t>Pastaba: projektų veiklų įgyvendinimo terminas planuojamas atsižvelgiant į pirkimams skirtą laiką, rangos darbų atlikimo laiką ir pan.</a:t>
            </a:r>
            <a:endParaRPr lang="lt-LT" sz="2400" i="1" dirty="0">
              <a:effectLst/>
              <a:latin typeface="Times New Roman" panose="02020603050405020304" pitchFamily="18" charset="0"/>
              <a:ea typeface="Times New Roman" panose="02020603050405020304" pitchFamily="18" charset="0"/>
            </a:endParaRPr>
          </a:p>
          <a:p>
            <a:pPr marL="0" indent="0" algn="just">
              <a:buNone/>
            </a:pPr>
            <a:endParaRPr lang="lt-LT" sz="2000" dirty="0">
              <a:solidFill>
                <a:schemeClr val="tx1"/>
              </a:solidFill>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F1ED49DD-332E-2AA8-D70E-F9BBCC719E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75545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3200" b="1" dirty="0">
                <a:latin typeface="Times New Roman" panose="02020603050405020304" pitchFamily="18" charset="0"/>
                <a:cs typeface="Times New Roman" panose="02020603050405020304" pitchFamily="18" charset="0"/>
              </a:rPr>
              <a:t>DOKUMENTAI PROJEKTŲ ĮGYVENDINIMO PLANŲ(toliau-PĮP) RENGIMUI</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fontScale="77500" lnSpcReduction="20000"/>
          </a:bodyPr>
          <a:lstStyle/>
          <a:p>
            <a:pPr algn="just"/>
            <a:r>
              <a:rPr lang="lt-LT" sz="2100" dirty="0">
                <a:effectLst/>
                <a:latin typeface="Times New Roman" panose="02020603050405020304" pitchFamily="18" charset="0"/>
                <a:ea typeface="Times New Roman" panose="02020603050405020304" pitchFamily="18" charset="0"/>
              </a:rPr>
              <a:t>Kvietimas teikti projektų įgyvendinimo planus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Bendruomenės inicijuojamų socialinių veiklų vykdymas, stiprinant socialinius ryšius“ Nr. 11-287-K: </a:t>
            </a:r>
            <a:r>
              <a:rPr lang="lt-LT" sz="21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https://2021.esinvesticijos.lt/kvietimai/bendruomenes-inicijuojamu-socialiniu-veiklu-vykdymas-stiprinant-socialinius-rysius-2-etapas</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  ir  </a:t>
            </a:r>
            <a:r>
              <a:rPr lang="lt-LT" sz="21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https://www.jonavosvvg.lt/category/miesto-vvg-kvietimai/</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t-LT" sz="2100" dirty="0">
                <a:latin typeface="Times New Roman" panose="02020603050405020304" pitchFamily="18" charset="0"/>
                <a:cs typeface="Times New Roman" panose="02020603050405020304" pitchFamily="18" charset="0"/>
              </a:rPr>
              <a:t>Jonavos vietos veiklos grupės įgyvendinamos strategijos „Jonavos miesto vietos plėtros strategija 2023-2029 m.“ vietos plėtros projektų atrankos ir finansavimo sąlygų gairės pareiškėjams (</a:t>
            </a:r>
            <a:r>
              <a:rPr lang="lt-LT" sz="2100" dirty="0" err="1">
                <a:latin typeface="Times New Roman" panose="02020603050405020304" pitchFamily="18" charset="0"/>
                <a:cs typeface="Times New Roman" panose="02020603050405020304" pitchFamily="18" charset="0"/>
              </a:rPr>
              <a:t>esf</a:t>
            </a:r>
            <a:r>
              <a:rPr lang="lt-LT" sz="2100" dirty="0">
                <a:latin typeface="Times New Roman" panose="02020603050405020304" pitchFamily="18"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https://2021.esinvesticijos.lt/kvietimai/bendruomenes-inicijuojamu-socialiniu-veiklu-vykdymas-stiprinant-socialinius-rysius-2-etapas</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t-LT" sz="2100" dirty="0">
              <a:latin typeface="Times New Roman" panose="02020603050405020304" pitchFamily="18" charset="0"/>
              <a:cs typeface="Times New Roman" panose="02020603050405020304" pitchFamily="18" charset="0"/>
            </a:endParaRPr>
          </a:p>
          <a:p>
            <a:pPr algn="just"/>
            <a:r>
              <a:rPr lang="lt-LT" sz="2100" dirty="0">
                <a:effectLst/>
                <a:latin typeface="Times New Roman" panose="02020603050405020304" pitchFamily="18" charset="0"/>
                <a:ea typeface="Times New Roman" panose="02020603050405020304" pitchFamily="18" charset="0"/>
              </a:rPr>
              <a:t>Kvietimo</a:t>
            </a:r>
            <a:r>
              <a:rPr lang="lt-LT" sz="2100" spc="-15" dirty="0">
                <a:effectLst/>
                <a:latin typeface="Times New Roman" panose="02020603050405020304" pitchFamily="18" charset="0"/>
                <a:ea typeface="Times New Roman" panose="02020603050405020304" pitchFamily="18" charset="0"/>
              </a:rPr>
              <a:t> </a:t>
            </a:r>
            <a:r>
              <a:rPr lang="lt-LT" sz="2100" dirty="0">
                <a:effectLst/>
                <a:latin typeface="Times New Roman" panose="02020603050405020304" pitchFamily="18" charset="0"/>
                <a:ea typeface="Times New Roman" panose="02020603050405020304" pitchFamily="18" charset="0"/>
              </a:rPr>
              <a:t>Nr.</a:t>
            </a:r>
            <a:r>
              <a:rPr lang="lt-LT" sz="2100" spc="-10" dirty="0">
                <a:effectLst/>
                <a:latin typeface="Times New Roman" panose="02020603050405020304" pitchFamily="18" charset="0"/>
                <a:ea typeface="Times New Roman" panose="02020603050405020304" pitchFamily="18" charset="0"/>
              </a:rPr>
              <a:t> </a:t>
            </a:r>
            <a:r>
              <a:rPr lang="lt-LT" sz="2100" dirty="0">
                <a:effectLst/>
                <a:latin typeface="Times New Roman" panose="02020603050405020304" pitchFamily="18" charset="0"/>
                <a:ea typeface="Times New Roman" panose="02020603050405020304" pitchFamily="18" charset="0"/>
              </a:rPr>
              <a:t>11-287-K „Bendruomenės inicijuojamų socialinių veiklų vykdymas, </a:t>
            </a:r>
            <a:r>
              <a:rPr lang="lt-LT" sz="2100" dirty="0">
                <a:effectLst/>
                <a:latin typeface="Times New Roman" panose="02020603050405020304" pitchFamily="18" charset="0"/>
                <a:ea typeface="Times New Roman" panose="02020603050405020304" pitchFamily="18" charset="0"/>
                <a:cs typeface="Times New Roman" panose="02020603050405020304" pitchFamily="18" charset="0"/>
              </a:rPr>
              <a:t>stiprinant socialinius ryšius (2 etapas)“ p</a:t>
            </a:r>
            <a:r>
              <a:rPr lang="lt-LT" sz="2100" spc="-20" dirty="0">
                <a:effectLst/>
                <a:latin typeface="Times New Roman" panose="02020603050405020304" pitchFamily="18" charset="0"/>
                <a:ea typeface="Calibri" panose="020F0502020204030204" pitchFamily="34" charset="0"/>
                <a:cs typeface="Times New Roman" panose="02020603050405020304" pitchFamily="18" charset="0"/>
              </a:rPr>
              <a:t>rojektų įgyvendinimo planų (toliau- PĮP)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bendrieji </a:t>
            </a:r>
            <a:r>
              <a:rPr lang="lt-LT" sz="2100" spc="-28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ir</a:t>
            </a:r>
            <a:r>
              <a:rPr lang="lt-LT" sz="21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prioritetiniai naudos</a:t>
            </a:r>
            <a:r>
              <a:rPr lang="lt-LT" sz="21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ir kokybės</a:t>
            </a:r>
            <a:r>
              <a:rPr lang="lt-LT" sz="21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vertinimo</a:t>
            </a:r>
            <a:r>
              <a:rPr lang="lt-LT" sz="21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kriterijai: </a:t>
            </a:r>
            <a:r>
              <a:rPr lang="lt-LT" sz="21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https://2021.esinvesticijos.lt/kvietimai/bendruomenes-inicijuojamu-socialiniu-veiklu-vykdymas-stiprinant-socialinius-rysius-2-etapas</a:t>
            </a:r>
            <a:r>
              <a:rPr lang="lt-LT" sz="2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lt-LT" sz="2100" dirty="0">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strategija 2023-2029 m.: </a:t>
            </a:r>
            <a:r>
              <a:rPr lang="lt-LT" sz="21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https://www.esinvesticijos.lt/dokumentai/jonavos-miesto-2023-2029-m-vietos-pletros-strategija</a:t>
            </a:r>
            <a:endParaRPr lang="lt-LT"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R="368935" algn="just">
              <a:spcAft>
                <a:spcPts val="600"/>
              </a:spcAft>
            </a:pP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Jonavos rajono savivaldybės tarybos sprendimas Nr. 1TS-165 „Dėl pritarimo Jonavos miesto vietos veiklos grupės 2023-2029 m. vietos plėtros strategijos projektui  ir finansavimo skyrimo jos įgyvendinimui“: </a:t>
            </a:r>
            <a:r>
              <a:rPr lang="lt-LT" sz="2100" dirty="0">
                <a:latin typeface="Times New Roman" panose="02020603050405020304" pitchFamily="18" charset="0"/>
                <a:cs typeface="Times New Roman" panose="02020603050405020304" pitchFamily="18" charset="0"/>
                <a:hlinkClick r:id="rId5"/>
              </a:rPr>
              <a:t>https://teisineinformacija.lt/jonava/document/51902</a:t>
            </a:r>
            <a:endParaRPr lang="lt-LT" sz="2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Jonavos miesto vietos plėtros strategijos 2023–2029 m. projektų įgyvendinimo planų vertinimo ir atrankos vidaus tvarkos aprašas: </a:t>
            </a:r>
            <a:r>
              <a:rPr lang="lt-LT" sz="18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https://www.jonavosvvg.lt/category/miesto-vvg-kvietimai</a:t>
            </a:r>
            <a:endParaRPr lang="lt-LT" sz="1800" b="1" dirty="0">
              <a:effectLst/>
              <a:highlight>
                <a:srgbClr val="FFFF00"/>
              </a:highligh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69377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02ED-AD3E-703C-3C6C-359460F4966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04491B5-91EF-96F8-C7B1-6A61C39AC877}"/>
              </a:ext>
            </a:extLst>
          </p:cNvPr>
          <p:cNvSpPr>
            <a:spLocks noGrp="1"/>
          </p:cNvSpPr>
          <p:nvPr>
            <p:ph type="title"/>
          </p:nvPr>
        </p:nvSpPr>
        <p:spPr>
          <a:xfrm>
            <a:off x="1024631" y="835641"/>
            <a:ext cx="10515600" cy="1135201"/>
          </a:xfrm>
        </p:spPr>
        <p:txBody>
          <a:bodyPr>
            <a:normAutofit/>
          </a:bodyPr>
          <a:lstStyle/>
          <a:p>
            <a:pPr algn="ctr"/>
            <a:r>
              <a:rPr lang="lt-LT" sz="3200" b="1" dirty="0">
                <a:latin typeface="Times New Roman" panose="02020603050405020304" pitchFamily="18" charset="0"/>
                <a:cs typeface="Times New Roman" panose="02020603050405020304" pitchFamily="18" charset="0"/>
              </a:rPr>
              <a:t>REIKALAVIMAI PROJEKTŲ TĘSTINUMUI</a:t>
            </a:r>
          </a:p>
        </p:txBody>
      </p:sp>
      <p:sp>
        <p:nvSpPr>
          <p:cNvPr id="3" name="Turinio vietos rezervavimo ženklas 2">
            <a:extLst>
              <a:ext uri="{FF2B5EF4-FFF2-40B4-BE49-F238E27FC236}">
                <a16:creationId xmlns:a16="http://schemas.microsoft.com/office/drawing/2014/main" id="{0346FAE8-7209-2AC5-CFC1-FF5E44CDF4DF}"/>
              </a:ext>
            </a:extLst>
          </p:cNvPr>
          <p:cNvSpPr>
            <a:spLocks noGrp="1"/>
          </p:cNvSpPr>
          <p:nvPr>
            <p:ph idx="1"/>
          </p:nvPr>
        </p:nvSpPr>
        <p:spPr>
          <a:xfrm>
            <a:off x="824513" y="2086252"/>
            <a:ext cx="10915835" cy="1961965"/>
          </a:xfrm>
        </p:spPr>
        <p:txBody>
          <a:bodyPr>
            <a:noAutofit/>
          </a:bodyPr>
          <a:lstStyle/>
          <a:p>
            <a:pPr algn="just"/>
            <a:r>
              <a:rPr lang="lt-LT" sz="3200" dirty="0">
                <a:latin typeface="Times New Roman" panose="02020603050405020304" pitchFamily="18" charset="0"/>
                <a:ea typeface="Times New Roman" panose="02020603050405020304" pitchFamily="18" charset="0"/>
              </a:rPr>
              <a:t>P</a:t>
            </a:r>
            <a:r>
              <a:rPr lang="lt-LT" sz="3200" dirty="0">
                <a:effectLst/>
                <a:latin typeface="Times New Roman" panose="02020603050405020304" pitchFamily="18" charset="0"/>
                <a:ea typeface="Times New Roman" panose="02020603050405020304" pitchFamily="18" charset="0"/>
              </a:rPr>
              <a:t>rojekto lėšomis</a:t>
            </a:r>
            <a:r>
              <a:rPr lang="lt-LT" sz="3200" dirty="0">
                <a:effectLst/>
                <a:latin typeface="Calibri" panose="020F0502020204030204" pitchFamily="34" charset="0"/>
                <a:ea typeface="Times New Roman" panose="02020603050405020304" pitchFamily="18" charset="0"/>
              </a:rPr>
              <a:t> </a:t>
            </a:r>
            <a:r>
              <a:rPr lang="lt-LT" sz="3200" dirty="0">
                <a:effectLst/>
                <a:latin typeface="Times New Roman" panose="02020603050405020304" pitchFamily="18" charset="0"/>
                <a:ea typeface="Times New Roman" panose="02020603050405020304" pitchFamily="18" charset="0"/>
              </a:rPr>
              <a:t>suremontuotas (-</a:t>
            </a:r>
            <a:r>
              <a:rPr lang="lt-LT" sz="3200" dirty="0" err="1">
                <a:effectLst/>
                <a:latin typeface="Times New Roman" panose="02020603050405020304" pitchFamily="18" charset="0"/>
                <a:ea typeface="Times New Roman" panose="02020603050405020304" pitchFamily="18" charset="0"/>
              </a:rPr>
              <a:t>os</a:t>
            </a:r>
            <a:r>
              <a:rPr lang="lt-LT" sz="3200" dirty="0">
                <a:effectLst/>
                <a:latin typeface="Times New Roman" panose="02020603050405020304" pitchFamily="18" charset="0"/>
                <a:ea typeface="Times New Roman" panose="02020603050405020304" pitchFamily="18" charset="0"/>
              </a:rPr>
              <a:t>) nekilnojamasis turtas (patalpos) turi būti naudojamas (-</a:t>
            </a:r>
            <a:r>
              <a:rPr lang="lt-LT" sz="3200" dirty="0" err="1">
                <a:effectLst/>
                <a:latin typeface="Times New Roman" panose="02020603050405020304" pitchFamily="18" charset="0"/>
                <a:ea typeface="Times New Roman" panose="02020603050405020304" pitchFamily="18" charset="0"/>
              </a:rPr>
              <a:t>os</a:t>
            </a:r>
            <a:r>
              <a:rPr lang="lt-LT" sz="3200" dirty="0">
                <a:effectLst/>
                <a:latin typeface="Times New Roman" panose="02020603050405020304" pitchFamily="18" charset="0"/>
                <a:ea typeface="Times New Roman" panose="02020603050405020304" pitchFamily="18" charset="0"/>
              </a:rPr>
              <a:t>) vykdant projekto tikslą atitinkančias veiklas ne trumpiau kaip 5 metus nuo projekto veiklų įgyvendinimo pabaigos.</a:t>
            </a:r>
          </a:p>
        </p:txBody>
      </p:sp>
      <p:pic>
        <p:nvPicPr>
          <p:cNvPr id="5" name="Grafinis elementas 4">
            <a:extLst>
              <a:ext uri="{FF2B5EF4-FFF2-40B4-BE49-F238E27FC236}">
                <a16:creationId xmlns:a16="http://schemas.microsoft.com/office/drawing/2014/main" id="{84E4AA8D-C7F2-2FCC-AFF7-42943BDED3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07468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593D-0006-BB2C-341E-C719CA6DFAB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BC42FD7-80F3-1FAA-7117-B0074170041D}"/>
              </a:ext>
            </a:extLst>
          </p:cNvPr>
          <p:cNvSpPr>
            <a:spLocks noGrp="1"/>
          </p:cNvSpPr>
          <p:nvPr>
            <p:ph type="title"/>
          </p:nvPr>
        </p:nvSpPr>
        <p:spPr>
          <a:xfrm>
            <a:off x="838200" y="365126"/>
            <a:ext cx="10515600" cy="851116"/>
          </a:xfrm>
        </p:spPr>
        <p:txBody>
          <a:bodyPr>
            <a:normAutofit/>
          </a:bodyPr>
          <a:lstStyle/>
          <a:p>
            <a:pPr algn="ctr"/>
            <a:r>
              <a:rPr lang="lt-LT" sz="2800" b="1" dirty="0">
                <a:latin typeface="Times New Roman" panose="02020603050405020304" pitchFamily="18" charset="0"/>
                <a:cs typeface="Times New Roman" panose="02020603050405020304" pitchFamily="18" charset="0"/>
              </a:rPr>
              <a:t>VIEŠINIMAS (1)</a:t>
            </a:r>
          </a:p>
        </p:txBody>
      </p:sp>
      <p:sp>
        <p:nvSpPr>
          <p:cNvPr id="3" name="Turinio vietos rezervavimo ženklas 2">
            <a:extLst>
              <a:ext uri="{FF2B5EF4-FFF2-40B4-BE49-F238E27FC236}">
                <a16:creationId xmlns:a16="http://schemas.microsoft.com/office/drawing/2014/main" id="{A812BDFA-D3E2-2216-511E-A4C5D916B3E8}"/>
              </a:ext>
            </a:extLst>
          </p:cNvPr>
          <p:cNvSpPr>
            <a:spLocks noGrp="1"/>
          </p:cNvSpPr>
          <p:nvPr>
            <p:ph idx="1"/>
          </p:nvPr>
        </p:nvSpPr>
        <p:spPr>
          <a:xfrm>
            <a:off x="838199" y="1216242"/>
            <a:ext cx="10862569" cy="4012983"/>
          </a:xfrm>
        </p:spPr>
        <p:txBody>
          <a:bodyPr>
            <a:normAutofit/>
          </a:bodyPr>
          <a:lstStyle/>
          <a:p>
            <a:pPr marL="0" indent="0" algn="just">
              <a:buNone/>
            </a:pPr>
            <a:endParaRPr lang="lt-LT" dirty="0">
              <a:latin typeface="Times New Roman" panose="02020603050405020304" pitchFamily="18" charset="0"/>
              <a:cs typeface="Times New Roman" panose="02020603050405020304" pitchFamily="18" charset="0"/>
            </a:endParaRPr>
          </a:p>
          <a:p>
            <a:pPr marL="0" indent="0" algn="just">
              <a:buNone/>
            </a:pPr>
            <a:r>
              <a:rPr lang="lt-LT" dirty="0">
                <a:latin typeface="Times New Roman" panose="02020603050405020304" pitchFamily="18" charset="0"/>
                <a:cs typeface="Times New Roman" panose="02020603050405020304" pitchFamily="18" charset="0"/>
              </a:rPr>
              <a:t>Naudojamas viešinimo ženkliukas:</a:t>
            </a:r>
          </a:p>
          <a:p>
            <a:pPr marL="0" indent="0" algn="just">
              <a:buNone/>
            </a:pPr>
            <a:endParaRPr lang="lt-LT"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lt-LT"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a:p>
            <a:pPr marL="0" indent="0" algn="just">
              <a:buNone/>
            </a:pPr>
            <a:r>
              <a:rPr lang="lt-LT" dirty="0">
                <a:latin typeface="Times New Roman" panose="02020603050405020304" pitchFamily="18" charset="0"/>
                <a:cs typeface="Times New Roman" panose="02020603050405020304" pitchFamily="18" charset="0"/>
              </a:rPr>
              <a:t>Viešinimo reikalavimai nurodyti </a:t>
            </a:r>
            <a:r>
              <a:rPr lang="lt-LT" b="1" dirty="0">
                <a:latin typeface="Times New Roman" panose="02020603050405020304" pitchFamily="18" charset="0"/>
                <a:cs typeface="Times New Roman" panose="02020603050405020304" pitchFamily="18" charset="0"/>
              </a:rPr>
              <a:t>Komunikacijos vadove projektų vykdytojams</a:t>
            </a:r>
            <a:r>
              <a:rPr lang="lt-LT" dirty="0">
                <a:latin typeface="Times New Roman" panose="02020603050405020304" pitchFamily="18" charset="0"/>
                <a:cs typeface="Times New Roman" panose="02020603050405020304" pitchFamily="18" charset="0"/>
              </a:rPr>
              <a:t> ir </a:t>
            </a:r>
            <a:r>
              <a:rPr lang="lt-LT" b="1" dirty="0">
                <a:effectLst/>
                <a:latin typeface="Times New Roman" panose="02020603050405020304" pitchFamily="18" charset="0"/>
                <a:cs typeface="Times New Roman" panose="02020603050405020304" pitchFamily="18" charset="0"/>
              </a:rPr>
              <a:t>ES investicijų stiliaus knygoje </a:t>
            </a:r>
            <a:r>
              <a:rPr lang="lt-LT" dirty="0">
                <a:effectLst/>
                <a:latin typeface="Times New Roman" panose="02020603050405020304" pitchFamily="18" charset="0"/>
                <a:cs typeface="Times New Roman" panose="02020603050405020304" pitchFamily="18" charset="0"/>
              </a:rPr>
              <a:t>(nuoroda: </a:t>
            </a:r>
            <a:r>
              <a:rPr lang="lt-LT" dirty="0">
                <a:solidFill>
                  <a:srgbClr val="0070C0"/>
                </a:solidFill>
                <a:effectLst/>
                <a:latin typeface="Times New Roman" panose="02020603050405020304" pitchFamily="18" charset="0"/>
                <a:cs typeface="Times New Roman" panose="02020603050405020304" pitchFamily="18" charset="0"/>
              </a:rPr>
              <a:t>https://2021.esinvesticijos.lt/naudinga-informacija/viesinimas) </a:t>
            </a:r>
            <a:endParaRPr lang="lt-LT" dirty="0">
              <a:solidFill>
                <a:srgbClr val="0070C0"/>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35C98475-EF91-4798-0FEE-CF09D8B12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6" name="Grafinis elementas 5">
            <a:extLst>
              <a:ext uri="{FF2B5EF4-FFF2-40B4-BE49-F238E27FC236}">
                <a16:creationId xmlns:a16="http://schemas.microsoft.com/office/drawing/2014/main" id="{6C324062-6333-455C-960A-211A8AC0EB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6844" y="2424713"/>
            <a:ext cx="3258312" cy="716900"/>
          </a:xfrm>
          <a:prstGeom prst="rect">
            <a:avLst/>
          </a:prstGeom>
        </p:spPr>
      </p:pic>
    </p:spTree>
    <p:extLst>
      <p:ext uri="{BB962C8B-B14F-4D97-AF65-F5344CB8AC3E}">
        <p14:creationId xmlns:p14="http://schemas.microsoft.com/office/powerpoint/2010/main" val="1510447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lt-LT" sz="3200" b="1" dirty="0">
                <a:latin typeface="Times New Roman" panose="02020603050405020304" pitchFamily="18" charset="0"/>
                <a:cs typeface="Times New Roman" panose="02020603050405020304" pitchFamily="18" charset="0"/>
              </a:rPr>
              <a:t>VIEŠINIMAS (2)</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Turinio vietos rezervavimo ženklas 5">
            <a:extLst>
              <a:ext uri="{FF2B5EF4-FFF2-40B4-BE49-F238E27FC236}">
                <a16:creationId xmlns:a16="http://schemas.microsoft.com/office/drawing/2014/main" id="{163D58B2-085B-4E6B-9E0F-3E6B345812D9}"/>
              </a:ext>
            </a:extLst>
          </p:cNvPr>
          <p:cNvSpPr>
            <a:spLocks noGrp="1"/>
          </p:cNvSpPr>
          <p:nvPr>
            <p:ph idx="1"/>
          </p:nvPr>
        </p:nvSpPr>
        <p:spPr>
          <a:xfrm>
            <a:off x="838200" y="1242875"/>
            <a:ext cx="10515600" cy="4257814"/>
          </a:xfrm>
        </p:spPr>
        <p:txBody>
          <a:bodyPr>
            <a:normAutofit lnSpcReduction="10000"/>
          </a:bodyPr>
          <a:lstStyle/>
          <a:p>
            <a:pPr marL="0" indent="0" algn="just">
              <a:buNone/>
            </a:pPr>
            <a:r>
              <a:rPr lang="lt-LT" sz="2400" b="1" dirty="0">
                <a:latin typeface="Times New Roman" panose="02020603050405020304" pitchFamily="18" charset="0"/>
                <a:cs typeface="Times New Roman" panose="02020603050405020304" pitchFamily="18" charset="0"/>
              </a:rPr>
              <a:t>Viešinimo priemonės </a:t>
            </a:r>
            <a:r>
              <a:rPr lang="lt-LT" sz="2400" dirty="0">
                <a:latin typeface="Times New Roman" panose="02020603050405020304" pitchFamily="18" charset="0"/>
                <a:cs typeface="Times New Roman" panose="02020603050405020304" pitchFamily="18" charset="0"/>
              </a:rPr>
              <a:t>(plačiau apie priemones ir jų privalomumą PAFT VIII skyriaus 1 skirsnyje):</a:t>
            </a:r>
          </a:p>
          <a:p>
            <a:pPr marL="0" indent="0" algn="just">
              <a:spcBef>
                <a:spcPts val="0"/>
              </a:spcBef>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1) Projekto</a:t>
            </a:r>
            <a:r>
              <a:rPr lang="lt-LT"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vykdytojo ir partnerio pagrindinėje interneto svetainėje (jeigu tokia yra) ir socialiniuose tinkluose per 20 darbo dienų nuo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a:t>
            </a:r>
            <a:r>
              <a:rPr lang="lt-LT"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sutarties pasirašymo dienos paskelbiamas trumpas projekto aprašymas,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kuriame pristatomos visos įgyvendinant projektą suplanuotos veiklos, </a:t>
            </a:r>
            <a:r>
              <a:rPr lang="lt-LT" sz="2400" dirty="0" err="1">
                <a:effectLst/>
                <a:latin typeface="Times New Roman" panose="02020603050405020304" pitchFamily="18" charset="0"/>
                <a:ea typeface="Times New Roman" panose="02020603050405020304" pitchFamily="18" charset="0"/>
                <a:cs typeface="Times New Roman" panose="02020603050405020304" pitchFamily="18" charset="0"/>
              </a:rPr>
              <a:t>poveiklės</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 nurodomi projekto tikslai bei rezultatai ir informuojama apie gautą ES finansavimą. </a:t>
            </a:r>
            <a:r>
              <a:rPr lang="lt-LT" sz="2400" dirty="0">
                <a:latin typeface="Times New Roman" panose="02020603050405020304" pitchFamily="18" charset="0"/>
                <a:cs typeface="Times New Roman" panose="02020603050405020304" pitchFamily="18" charset="0"/>
              </a:rPr>
              <a:t> </a:t>
            </a:r>
          </a:p>
          <a:p>
            <a:pPr marL="0" indent="0" algn="just">
              <a:buNone/>
            </a:pPr>
            <a:r>
              <a:rPr lang="lt-LT" sz="2400" dirty="0">
                <a:solidFill>
                  <a:srgbClr val="000000"/>
                </a:solidFill>
                <a:effectLst/>
                <a:latin typeface="Times New Roman" panose="02020603050405020304" pitchFamily="18" charset="0"/>
                <a:ea typeface="Times New Roman" panose="02020603050405020304" pitchFamily="18" charset="0"/>
              </a:rPr>
              <a:t>2) V</a:t>
            </a:r>
            <a:r>
              <a:rPr lang="lt-LT" sz="2400" dirty="0">
                <a:effectLst/>
                <a:latin typeface="Times New Roman" panose="02020603050405020304" pitchFamily="18" charset="0"/>
                <a:ea typeface="Times New Roman" panose="02020603050405020304" pitchFamily="18" charset="0"/>
              </a:rPr>
              <a:t>isuomenei ar </a:t>
            </a:r>
            <a:r>
              <a:rPr lang="lt-LT" sz="2400" dirty="0">
                <a:solidFill>
                  <a:srgbClr val="000000"/>
                </a:solidFill>
                <a:effectLst/>
                <a:latin typeface="Times New Roman" panose="02020603050405020304" pitchFamily="18" charset="0"/>
                <a:ea typeface="Times New Roman" panose="02020603050405020304" pitchFamily="18" charset="0"/>
              </a:rPr>
              <a:t>projekto </a:t>
            </a:r>
            <a:r>
              <a:rPr lang="lt-LT" sz="2400" dirty="0">
                <a:effectLst/>
                <a:latin typeface="Times New Roman" panose="02020603050405020304" pitchFamily="18" charset="0"/>
                <a:ea typeface="Times New Roman" panose="02020603050405020304" pitchFamily="18" charset="0"/>
              </a:rPr>
              <a:t>dalyviams skirtuose dokumentuose</a:t>
            </a:r>
            <a:r>
              <a:rPr lang="lt-LT" sz="2400" dirty="0">
                <a:solidFill>
                  <a:srgbClr val="000000"/>
                </a:solidFill>
                <a:effectLst/>
                <a:latin typeface="Times New Roman" panose="02020603050405020304" pitchFamily="18" charset="0"/>
                <a:ea typeface="Times New Roman" panose="02020603050405020304" pitchFamily="18" charset="0"/>
              </a:rPr>
              <a:t>, susijusiuose su projekto įgyvendinimu,</a:t>
            </a:r>
            <a:r>
              <a:rPr lang="lt-LT" sz="2400" dirty="0">
                <a:effectLst/>
                <a:latin typeface="Times New Roman" panose="02020603050405020304" pitchFamily="18" charset="0"/>
                <a:ea typeface="Times New Roman" panose="02020603050405020304" pitchFamily="18" charset="0"/>
              </a:rPr>
              <a:t> aiškiai </a:t>
            </a:r>
            <a:r>
              <a:rPr lang="lt-LT" sz="2400" dirty="0">
                <a:solidFill>
                  <a:srgbClr val="000000"/>
                </a:solidFill>
                <a:effectLst/>
                <a:latin typeface="Times New Roman" panose="02020603050405020304" pitchFamily="18" charset="0"/>
                <a:ea typeface="Times New Roman" panose="02020603050405020304" pitchFamily="18" charset="0"/>
              </a:rPr>
              <a:t>pateikiama informacija </a:t>
            </a:r>
            <a:r>
              <a:rPr lang="lt-LT" sz="2400" dirty="0">
                <a:effectLst/>
                <a:latin typeface="Times New Roman" panose="02020603050405020304" pitchFamily="18" charset="0"/>
                <a:ea typeface="Times New Roman" panose="02020603050405020304" pitchFamily="18" charset="0"/>
              </a:rPr>
              <a:t>apie gautą ES finansavimą</a:t>
            </a:r>
            <a:r>
              <a:rPr lang="lt-LT" sz="2400" dirty="0">
                <a:solidFill>
                  <a:srgbClr val="000000"/>
                </a:solidFill>
                <a:effectLst/>
                <a:latin typeface="Times New Roman" panose="02020603050405020304" pitchFamily="18" charset="0"/>
                <a:ea typeface="Times New Roman" panose="02020603050405020304" pitchFamily="18" charset="0"/>
              </a:rPr>
              <a:t>, o </a:t>
            </a:r>
            <a:r>
              <a:rPr lang="lt-LT" sz="2400" dirty="0">
                <a:effectLst/>
                <a:latin typeface="Times New Roman" panose="02020603050405020304" pitchFamily="18" charset="0"/>
                <a:ea typeface="Times New Roman" panose="02020603050405020304" pitchFamily="18" charset="0"/>
              </a:rPr>
              <a:t>komunikacijos medžiagoje, </a:t>
            </a:r>
            <a:r>
              <a:rPr lang="lt-LT" sz="2400" dirty="0">
                <a:solidFill>
                  <a:srgbClr val="000000"/>
                </a:solidFill>
                <a:effectLst/>
                <a:latin typeface="Times New Roman" panose="02020603050405020304" pitchFamily="18" charset="0"/>
                <a:ea typeface="Times New Roman" panose="02020603050405020304" pitchFamily="18" charset="0"/>
              </a:rPr>
              <a:t>su</a:t>
            </a:r>
            <a:r>
              <a:rPr lang="lt-LT" sz="2400" dirty="0">
                <a:effectLst/>
                <a:latin typeface="Times New Roman" panose="02020603050405020304" pitchFamily="18" charset="0"/>
                <a:ea typeface="Times New Roman" panose="02020603050405020304" pitchFamily="18" charset="0"/>
              </a:rPr>
              <a:t>sijusi</a:t>
            </a:r>
            <a:r>
              <a:rPr lang="lt-LT" sz="2400" dirty="0">
                <a:solidFill>
                  <a:srgbClr val="000000"/>
                </a:solidFill>
                <a:effectLst/>
                <a:latin typeface="Times New Roman" panose="02020603050405020304" pitchFamily="18" charset="0"/>
                <a:ea typeface="Times New Roman" panose="02020603050405020304" pitchFamily="18" charset="0"/>
              </a:rPr>
              <a:t>oje su ES investicijų viešinimu,</a:t>
            </a:r>
            <a:r>
              <a:rPr lang="lt-LT" sz="2400" dirty="0">
                <a:effectLst/>
                <a:latin typeface="Times New Roman" panose="02020603050405020304" pitchFamily="18" charset="0"/>
                <a:ea typeface="Times New Roman" panose="02020603050405020304" pitchFamily="18" charset="0"/>
              </a:rPr>
              <a:t> aiškiai </a:t>
            </a:r>
            <a:r>
              <a:rPr lang="lt-LT" sz="2400" dirty="0">
                <a:solidFill>
                  <a:srgbClr val="000000"/>
                </a:solidFill>
                <a:effectLst/>
                <a:latin typeface="Times New Roman" panose="02020603050405020304" pitchFamily="18" charset="0"/>
                <a:ea typeface="Times New Roman" panose="02020603050405020304" pitchFamily="18" charset="0"/>
              </a:rPr>
              <a:t>pateikiama informacija </a:t>
            </a:r>
            <a:r>
              <a:rPr lang="lt-LT" sz="2400" dirty="0">
                <a:effectLst/>
                <a:latin typeface="Times New Roman" panose="02020603050405020304" pitchFamily="18" charset="0"/>
                <a:ea typeface="Times New Roman" panose="02020603050405020304" pitchFamily="18" charset="0"/>
              </a:rPr>
              <a:t>apie ES </a:t>
            </a:r>
            <a:r>
              <a:rPr lang="lt-LT" sz="2400" dirty="0">
                <a:solidFill>
                  <a:srgbClr val="000000"/>
                </a:solidFill>
                <a:effectLst/>
                <a:latin typeface="Times New Roman" panose="02020603050405020304" pitchFamily="18" charset="0"/>
                <a:ea typeface="Times New Roman" panose="02020603050405020304" pitchFamily="18" charset="0"/>
              </a:rPr>
              <a:t>indėlį ir naudą. Šis reikalavimas taikomas visiems projektams.</a:t>
            </a:r>
          </a:p>
          <a:p>
            <a:pPr marL="0" indent="0" algn="just">
              <a:buNone/>
            </a:pPr>
            <a:r>
              <a:rPr lang="lt-LT" sz="2400" i="1" dirty="0">
                <a:solidFill>
                  <a:srgbClr val="000000"/>
                </a:solidFill>
                <a:latin typeface="Times New Roman" panose="02020603050405020304" pitchFamily="18" charset="0"/>
                <a:ea typeface="Times New Roman" panose="02020603050405020304" pitchFamily="18" charset="0"/>
              </a:rPr>
              <a:t>Pastaba: šiuos reikalavimus privaloma atitikti ir pažymėti PĮP</a:t>
            </a:r>
            <a:endParaRPr lang="lt-LT" sz="2400" i="1"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133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lt-LT" sz="3200" b="1" dirty="0">
                <a:latin typeface="Times New Roman" panose="02020603050405020304" pitchFamily="18" charset="0"/>
                <a:cs typeface="Times New Roman" panose="02020603050405020304" pitchFamily="18" charset="0"/>
              </a:rPr>
              <a:t>VIEŠINIMAS (3)</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Turinio vietos rezervavimo ženklas 5">
            <a:extLst>
              <a:ext uri="{FF2B5EF4-FFF2-40B4-BE49-F238E27FC236}">
                <a16:creationId xmlns:a16="http://schemas.microsoft.com/office/drawing/2014/main" id="{163D58B2-085B-4E6B-9E0F-3E6B345812D9}"/>
              </a:ext>
            </a:extLst>
          </p:cNvPr>
          <p:cNvSpPr>
            <a:spLocks noGrp="1"/>
          </p:cNvSpPr>
          <p:nvPr>
            <p:ph idx="1"/>
          </p:nvPr>
        </p:nvSpPr>
        <p:spPr>
          <a:xfrm>
            <a:off x="838200" y="1242875"/>
            <a:ext cx="10515600" cy="4257814"/>
          </a:xfrm>
        </p:spPr>
        <p:txBody>
          <a:bodyPr>
            <a:normAutofit lnSpcReduction="10000"/>
          </a:bodyPr>
          <a:lstStyle/>
          <a:p>
            <a:pPr marL="0" indent="0" algn="just">
              <a:buNone/>
            </a:pPr>
            <a:r>
              <a:rPr lang="lt-LT" sz="2400" dirty="0">
                <a:solidFill>
                  <a:srgbClr val="000000"/>
                </a:solidFill>
                <a:effectLst/>
                <a:latin typeface="Times New Roman" panose="02020603050405020304" pitchFamily="18" charset="0"/>
                <a:ea typeface="Times New Roman" panose="02020603050405020304" pitchFamily="18" charset="0"/>
              </a:rPr>
              <a:t>3) </a:t>
            </a:r>
            <a:r>
              <a:rPr lang="lt-LT" sz="2400" dirty="0">
                <a:solidFill>
                  <a:srgbClr val="000000"/>
                </a:solidFill>
                <a:latin typeface="Times New Roman" panose="02020603050405020304" pitchFamily="18" charset="0"/>
                <a:ea typeface="Times New Roman" panose="02020603050405020304" pitchFamily="18" charset="0"/>
              </a:rPr>
              <a:t>P</a:t>
            </a:r>
            <a:r>
              <a:rPr lang="lt-LT" sz="2400" dirty="0">
                <a:solidFill>
                  <a:srgbClr val="000000"/>
                </a:solidFill>
                <a:effectLst/>
                <a:latin typeface="Times New Roman" panose="02020603050405020304" pitchFamily="18" charset="0"/>
                <a:ea typeface="Times New Roman" panose="02020603050405020304" pitchFamily="18" charset="0"/>
              </a:rPr>
              <a:t>er 20 darbo dienų nuo </a:t>
            </a:r>
            <a:r>
              <a:rPr lang="lt-LT" sz="2400" dirty="0">
                <a:effectLst/>
                <a:latin typeface="Times New Roman" panose="02020603050405020304" pitchFamily="18" charset="0"/>
                <a:ea typeface="Times New Roman" panose="02020603050405020304" pitchFamily="18" charset="0"/>
              </a:rPr>
              <a:t>projekto </a:t>
            </a:r>
            <a:r>
              <a:rPr lang="lt-LT" sz="2400" dirty="0">
                <a:solidFill>
                  <a:srgbClr val="000000"/>
                </a:solidFill>
                <a:effectLst/>
                <a:latin typeface="Times New Roman" panose="02020603050405020304" pitchFamily="18" charset="0"/>
                <a:ea typeface="Times New Roman" panose="02020603050405020304" pitchFamily="18" charset="0"/>
              </a:rPr>
              <a:t>sutarties pasirašymo dienos </a:t>
            </a:r>
            <a:r>
              <a:rPr lang="lt-LT" sz="2400" dirty="0">
                <a:effectLst/>
                <a:latin typeface="Times New Roman" panose="02020603050405020304" pitchFamily="18" charset="0"/>
                <a:ea typeface="Times New Roman" panose="02020603050405020304" pitchFamily="18" charset="0"/>
              </a:rPr>
              <a:t>visuomenei gerai matomoje vietoje (pavyzdžiui, prie pagrindinio įėjimo į pastatą ar organizacijos vestibiulyje) viešai </a:t>
            </a:r>
            <a:r>
              <a:rPr lang="lt-LT" sz="2400" dirty="0">
                <a:solidFill>
                  <a:srgbClr val="000000"/>
                </a:solidFill>
                <a:effectLst/>
                <a:latin typeface="Times New Roman" panose="02020603050405020304" pitchFamily="18" charset="0"/>
                <a:ea typeface="Times New Roman" panose="02020603050405020304" pitchFamily="18" charset="0"/>
              </a:rPr>
              <a:t>iškabinamas bent vienas spausdintas ar rodomas elektroninis ne mažesnis nei A3 formato pranešimas (plakatas), kuriame pateikiama informacija apie projektą ir paskelbiama apie gautą ES finansavimą. </a:t>
            </a:r>
          </a:p>
          <a:p>
            <a:pPr marL="0" indent="0" algn="just">
              <a:buNone/>
            </a:pPr>
            <a:r>
              <a:rPr lang="lt-LT" sz="2400" dirty="0">
                <a:solidFill>
                  <a:srgbClr val="000000"/>
                </a:solidFill>
                <a:latin typeface="Times New Roman" panose="02020603050405020304" pitchFamily="18" charset="0"/>
                <a:ea typeface="Times New Roman" panose="02020603050405020304" pitchFamily="18" charset="0"/>
              </a:rPr>
              <a:t>4)</a:t>
            </a:r>
            <a:r>
              <a:rPr lang="lt-LT" sz="2400" dirty="0">
                <a:effectLst/>
                <a:latin typeface="Times New Roman" panose="02020603050405020304" pitchFamily="18" charset="0"/>
                <a:ea typeface="Times New Roman" panose="02020603050405020304" pitchFamily="18" charset="0"/>
              </a:rPr>
              <a:t> Kai projektas, </a:t>
            </a:r>
            <a:r>
              <a:rPr lang="lt-LT" sz="2400" dirty="0">
                <a:solidFill>
                  <a:srgbClr val="000000"/>
                </a:solidFill>
                <a:effectLst/>
                <a:latin typeface="Times New Roman" panose="02020603050405020304" pitchFamily="18" charset="0"/>
                <a:ea typeface="Times New Roman" panose="02020603050405020304" pitchFamily="18" charset="0"/>
              </a:rPr>
              <a:t>susijęs su fizinėmis investicijomis, pradedamas įgyvendinti</a:t>
            </a:r>
            <a:r>
              <a:rPr lang="lt-LT" sz="2400" dirty="0">
                <a:effectLst/>
                <a:latin typeface="Times New Roman" panose="02020603050405020304" pitchFamily="18" charset="0"/>
                <a:ea typeface="Times New Roman" panose="02020603050405020304" pitchFamily="18" charset="0"/>
              </a:rPr>
              <a:t> </a:t>
            </a:r>
            <a:r>
              <a:rPr lang="lt-LT" sz="2400" dirty="0">
                <a:solidFill>
                  <a:srgbClr val="000000"/>
                </a:solidFill>
                <a:effectLst/>
                <a:latin typeface="Times New Roman" panose="02020603050405020304" pitchFamily="18" charset="0"/>
                <a:ea typeface="Times New Roman" panose="02020603050405020304" pitchFamily="18" charset="0"/>
              </a:rPr>
              <a:t>arba nupirkta įranga</a:t>
            </a:r>
            <a:r>
              <a:rPr lang="lt-LT" sz="2400" dirty="0">
                <a:effectLst/>
                <a:latin typeface="Times New Roman" panose="02020603050405020304" pitchFamily="18" charset="0"/>
                <a:ea typeface="Times New Roman" panose="02020603050405020304" pitchFamily="18" charset="0"/>
              </a:rPr>
              <a:t> </a:t>
            </a:r>
            <a:r>
              <a:rPr lang="lt-LT" sz="2400" dirty="0">
                <a:solidFill>
                  <a:srgbClr val="000000"/>
                </a:solidFill>
                <a:effectLst/>
                <a:latin typeface="Times New Roman" panose="02020603050405020304" pitchFamily="18" charset="0"/>
                <a:ea typeface="Times New Roman" panose="02020603050405020304" pitchFamily="18" charset="0"/>
              </a:rPr>
              <a:t>sumontuojama </a:t>
            </a:r>
            <a:r>
              <a:rPr lang="lt-LT" sz="2400" dirty="0">
                <a:effectLst/>
                <a:latin typeface="Times New Roman" panose="02020603050405020304" pitchFamily="18" charset="0"/>
                <a:ea typeface="Times New Roman" panose="02020603050405020304" pitchFamily="18" charset="0"/>
              </a:rPr>
              <a:t>visuomenei gerai matomoje vietoje (pavyzdžiui, prie pagrindinio įėjimo į pastatą ar organizacijos vestibiulyje), </a:t>
            </a:r>
            <a:r>
              <a:rPr lang="lt-LT" sz="2400" dirty="0">
                <a:solidFill>
                  <a:srgbClr val="000000"/>
                </a:solidFill>
                <a:effectLst/>
                <a:latin typeface="Times New Roman" panose="02020603050405020304" pitchFamily="18" charset="0"/>
                <a:ea typeface="Times New Roman" panose="02020603050405020304" pitchFamily="18" charset="0"/>
              </a:rPr>
              <a:t>viešai pakabinama ar pastatoma nuolatinė informacinė lentelė arba stendas</a:t>
            </a:r>
            <a:r>
              <a:rPr lang="lt-LT" sz="2400" dirty="0">
                <a:effectLst/>
                <a:latin typeface="Times New Roman" panose="02020603050405020304" pitchFamily="18" charset="0"/>
                <a:ea typeface="Times New Roman" panose="02020603050405020304" pitchFamily="18" charset="0"/>
              </a:rPr>
              <a:t>. Šią priemonę įgyvendinti būtina, kai: </a:t>
            </a:r>
            <a:r>
              <a:rPr lang="lt-LT" sz="2400" dirty="0">
                <a:solidFill>
                  <a:srgbClr val="000000"/>
                </a:solidFill>
                <a:effectLst/>
                <a:latin typeface="Times New Roman" panose="02020603050405020304" pitchFamily="18" charset="0"/>
                <a:ea typeface="Times New Roman" panose="02020603050405020304" pitchFamily="18" charset="0"/>
              </a:rPr>
              <a:t>ESF+ lėšomis finansuojamas projektas, kurio visos išlaidos viršija 100 000 (vieną šimtą tūkstančių) eurų.</a:t>
            </a:r>
          </a:p>
          <a:p>
            <a:pPr marL="0" indent="0" algn="just">
              <a:buNone/>
            </a:pPr>
            <a:r>
              <a:rPr lang="lt-LT" sz="2400" i="1" dirty="0">
                <a:solidFill>
                  <a:srgbClr val="000000"/>
                </a:solidFill>
                <a:latin typeface="Times New Roman" panose="02020603050405020304" pitchFamily="18" charset="0"/>
                <a:ea typeface="Times New Roman" panose="02020603050405020304" pitchFamily="18" charset="0"/>
              </a:rPr>
              <a:t>Pastaba: vieną iš šių reikalavimų privaloma atitikti ir pažymėti PĮP, priklausomai nuo projekto dydžio.</a:t>
            </a:r>
            <a:endParaRPr lang="lt-LT" sz="2400" i="1"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24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249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A7313-1740-C46D-A996-4E433BD6E3B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CBA22AD-5785-DEFB-0FC5-B41D5170B976}"/>
              </a:ext>
            </a:extLst>
          </p:cNvPr>
          <p:cNvSpPr>
            <a:spLocks noGrp="1"/>
          </p:cNvSpPr>
          <p:nvPr>
            <p:ph type="title"/>
          </p:nvPr>
        </p:nvSpPr>
        <p:spPr>
          <a:xfrm>
            <a:off x="838200" y="365125"/>
            <a:ext cx="10515600" cy="1028669"/>
          </a:xfrm>
        </p:spPr>
        <p:txBody>
          <a:bodyPr>
            <a:normAutofit/>
          </a:bodyPr>
          <a:lstStyle/>
          <a:p>
            <a:pPr algn="ctr"/>
            <a:br>
              <a:rPr lang="lt-LT" sz="3200" b="1" dirty="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PĮP TEIKIMAS</a:t>
            </a:r>
          </a:p>
        </p:txBody>
      </p:sp>
      <p:sp>
        <p:nvSpPr>
          <p:cNvPr id="3" name="Turinio vietos rezervavimo ženklas 2">
            <a:extLst>
              <a:ext uri="{FF2B5EF4-FFF2-40B4-BE49-F238E27FC236}">
                <a16:creationId xmlns:a16="http://schemas.microsoft.com/office/drawing/2014/main" id="{D0AE79EF-646A-AA50-BD61-411E4FEC70F3}"/>
              </a:ext>
            </a:extLst>
          </p:cNvPr>
          <p:cNvSpPr>
            <a:spLocks noGrp="1"/>
          </p:cNvSpPr>
          <p:nvPr>
            <p:ph idx="1"/>
          </p:nvPr>
        </p:nvSpPr>
        <p:spPr>
          <a:xfrm>
            <a:off x="838200" y="1737804"/>
            <a:ext cx="10915835" cy="3382392"/>
          </a:xfrm>
        </p:spPr>
        <p:txBody>
          <a:bodyPr>
            <a:noAutofit/>
          </a:bodyPr>
          <a:lstStyle/>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Projektų įgyvendinimo planai teikiami nuo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2025-06-30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8.00 val.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iki 2025-07-31</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 17.00 val.</a:t>
            </a:r>
          </a:p>
          <a:p>
            <a:pPr algn="just"/>
            <a:r>
              <a:rPr lang="lt-LT" sz="2400" dirty="0">
                <a:effectLst/>
                <a:latin typeface="Times New Roman" panose="02020603050405020304" pitchFamily="18" charset="0"/>
                <a:ea typeface="Times New Roman" panose="02020603050405020304" pitchFamily="18" charset="0"/>
              </a:rPr>
              <a:t>Siekiant gauti finansavimą, pildomas PĮP ir kartu su visais priedais teikiamas per Europos Sąjungos investicijų administravimo informacinės sistemos (INVESTIS) duomenų mainų svetainę https://dms.investis.lt/, skirtą INVESTIS elektroninėms paslaugoms teikti (DMS). </a:t>
            </a:r>
          </a:p>
          <a:p>
            <a:pPr algn="just"/>
            <a:r>
              <a:rPr lang="lt-LT" sz="2400" dirty="0">
                <a:effectLst/>
                <a:latin typeface="Times New Roman" panose="02020603050405020304" pitchFamily="18" charset="0"/>
                <a:ea typeface="Times New Roman" panose="02020603050405020304" pitchFamily="18" charset="0"/>
              </a:rPr>
              <a:t>Vienas pareiškėjas viename kvietime gali pateikti tik vieną PĮP. </a:t>
            </a:r>
          </a:p>
          <a:p>
            <a:pPr algn="just"/>
            <a:r>
              <a:rPr lang="lt-LT" sz="2400" dirty="0">
                <a:effectLst/>
                <a:latin typeface="Times New Roman" panose="02020603050405020304" pitchFamily="18" charset="0"/>
                <a:ea typeface="Times New Roman" panose="02020603050405020304" pitchFamily="18" charset="0"/>
              </a:rPr>
              <a:t>Tame pačiame kvietime pareiškėjas negali būti partneriu kitame projekte.</a:t>
            </a:r>
          </a:p>
          <a:p>
            <a:pPr algn="just"/>
            <a:endParaRPr lang="lt-LT" sz="2000" dirty="0">
              <a:solidFill>
                <a:schemeClr val="tx1"/>
              </a:solidFill>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208E9F4C-036C-8C2B-E3D2-5ABA5A118B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912818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en-US" sz="3200" b="1" dirty="0">
                <a:latin typeface="Times New Roman" panose="02020603050405020304" pitchFamily="18" charset="0"/>
                <a:cs typeface="Times New Roman" panose="02020603050405020304" pitchFamily="18" charset="0"/>
              </a:rPr>
              <a:t>BENDRA INFORMACIJA</a:t>
            </a:r>
            <a:r>
              <a:rPr lang="lt-LT" sz="3200" b="1" dirty="0">
                <a:latin typeface="Times New Roman" panose="02020603050405020304" pitchFamily="18" charset="0"/>
                <a:cs typeface="Times New Roman" panose="02020603050405020304" pitchFamily="18" charset="0"/>
              </a:rPr>
              <a:t> (1)</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26AD617-F6ED-8CAB-5958-4AA0E4107FA2}"/>
              </a:ext>
            </a:extLst>
          </p:cNvPr>
          <p:cNvPicPr>
            <a:picLocks noGrp="1" noChangeAspect="1"/>
          </p:cNvPicPr>
          <p:nvPr>
            <p:ph idx="1"/>
          </p:nvPr>
        </p:nvPicPr>
        <p:blipFill rotWithShape="1">
          <a:blip r:embed="rId4"/>
          <a:srcRect l="32640" t="40333" r="12162" b="23600"/>
          <a:stretch/>
        </p:blipFill>
        <p:spPr bwMode="auto">
          <a:xfrm>
            <a:off x="1059255" y="1242874"/>
            <a:ext cx="10677024" cy="4085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085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593D-0006-BB2C-341E-C719CA6DFAB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BC42FD7-80F3-1FAA-7117-B0074170041D}"/>
              </a:ext>
            </a:extLst>
          </p:cNvPr>
          <p:cNvSpPr>
            <a:spLocks noGrp="1"/>
          </p:cNvSpPr>
          <p:nvPr>
            <p:ph type="title"/>
          </p:nvPr>
        </p:nvSpPr>
        <p:spPr>
          <a:xfrm>
            <a:off x="838200" y="365126"/>
            <a:ext cx="10515600" cy="851116"/>
          </a:xfrm>
        </p:spPr>
        <p:txBody>
          <a:bodyPr>
            <a:normAutofit/>
          </a:bodyPr>
          <a:lstStyle/>
          <a:p>
            <a:pPr algn="ctr"/>
            <a:r>
              <a:rPr lang="lt-LT" sz="2800" b="1" dirty="0">
                <a:latin typeface="Times New Roman" panose="02020603050405020304" pitchFamily="18" charset="0"/>
                <a:cs typeface="Times New Roman" panose="02020603050405020304" pitchFamily="18" charset="0"/>
              </a:rPr>
              <a:t>BENDRA INFORMACIJA</a:t>
            </a:r>
          </a:p>
        </p:txBody>
      </p:sp>
      <p:sp>
        <p:nvSpPr>
          <p:cNvPr id="3" name="Turinio vietos rezervavimo ženklas 2">
            <a:extLst>
              <a:ext uri="{FF2B5EF4-FFF2-40B4-BE49-F238E27FC236}">
                <a16:creationId xmlns:a16="http://schemas.microsoft.com/office/drawing/2014/main" id="{A812BDFA-D3E2-2216-511E-A4C5D916B3E8}"/>
              </a:ext>
            </a:extLst>
          </p:cNvPr>
          <p:cNvSpPr>
            <a:spLocks noGrp="1"/>
          </p:cNvSpPr>
          <p:nvPr>
            <p:ph idx="1"/>
          </p:nvPr>
        </p:nvSpPr>
        <p:spPr>
          <a:xfrm>
            <a:off x="838199" y="1216242"/>
            <a:ext cx="10862569" cy="4257457"/>
          </a:xfrm>
        </p:spPr>
        <p:txBody>
          <a:bodyPr>
            <a:normAutofit fontScale="92500" lnSpcReduction="20000"/>
          </a:bodyPr>
          <a:lstStyle/>
          <a:p>
            <a:pPr algn="just"/>
            <a:r>
              <a:rPr lang="lt-LT" dirty="0">
                <a:latin typeface="Times New Roman" panose="02020603050405020304" pitchFamily="18" charset="0"/>
                <a:cs typeface="Times New Roman" panose="02020603050405020304" pitchFamily="18" charset="0"/>
              </a:rPr>
              <a:t>Maksimalus avansas projektui – 30 proc. projekto vertės. Avanso padengimas galimas su sekančiomis Veiklos ataskaitomis arba su galutine Veiklos ataskaita. Avansinis mokėjimo prašymas gali būti teikiamas dalimis, t. y. ne vieną kartą. </a:t>
            </a:r>
          </a:p>
          <a:p>
            <a:pPr algn="just"/>
            <a:r>
              <a:rPr lang="lt-LT" dirty="0">
                <a:latin typeface="Times New Roman" panose="02020603050405020304" pitchFamily="18" charset="0"/>
                <a:cs typeface="Times New Roman" panose="02020603050405020304" pitchFamily="18" charset="0"/>
              </a:rPr>
              <a:t>Projekte patirtos išlaidos apmokamos išlaidų kompensavimo būdu.</a:t>
            </a:r>
          </a:p>
          <a:p>
            <a:pPr algn="just"/>
            <a:r>
              <a:rPr lang="lt-LT" dirty="0">
                <a:latin typeface="Times New Roman" panose="02020603050405020304" pitchFamily="18" charset="0"/>
                <a:cs typeface="Times New Roman" panose="02020603050405020304" pitchFamily="18" charset="0"/>
              </a:rPr>
              <a:t>Veiklos ataskaitos CPVA teikiamos ne vėliau kaip po 70 darbo dienų nuo ankstesnės Veiklos ataskaitos pateikimo dienos. Veiklos ataskaitų tikrinimas CPVA užtrunka iki 20 darbo dienų.</a:t>
            </a:r>
          </a:p>
          <a:p>
            <a:pPr algn="just"/>
            <a:r>
              <a:rPr lang="lt-LT" dirty="0">
                <a:latin typeface="Times New Roman" panose="02020603050405020304" pitchFamily="18" charset="0"/>
                <a:cs typeface="Times New Roman" panose="02020603050405020304" pitchFamily="18" charset="0"/>
              </a:rPr>
              <a:t>Viešinimo procedūras projektų vykdytojai privalo atlikti ne vėliau kaip per 20 darbo dienų.</a:t>
            </a:r>
          </a:p>
          <a:p>
            <a:pPr algn="just"/>
            <a:r>
              <a:rPr lang="lt-LT" dirty="0">
                <a:latin typeface="Times New Roman" panose="02020603050405020304" pitchFamily="18" charset="0"/>
                <a:cs typeface="Times New Roman" panose="02020603050405020304" pitchFamily="18" charset="0"/>
              </a:rPr>
              <a:t>Stebėsenos rodiklių pasiekimas yra privalomas projektų vykdytojams projektų įgyvendinimo pabaigoje.</a:t>
            </a:r>
          </a:p>
          <a:p>
            <a:pPr marL="0" indent="0">
              <a:buNone/>
            </a:pPr>
            <a:endParaRPr lang="lt-LT" dirty="0"/>
          </a:p>
        </p:txBody>
      </p:sp>
      <p:pic>
        <p:nvPicPr>
          <p:cNvPr id="5" name="Grafinis elementas 4">
            <a:extLst>
              <a:ext uri="{FF2B5EF4-FFF2-40B4-BE49-F238E27FC236}">
                <a16:creationId xmlns:a16="http://schemas.microsoft.com/office/drawing/2014/main" id="{35C98475-EF91-4798-0FEE-CF09D8B12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316824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BA979-D658-C435-27E0-411B854F12C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12EB2B3-2E0D-52FF-3948-A9EEA9145A1C}"/>
              </a:ext>
            </a:extLst>
          </p:cNvPr>
          <p:cNvSpPr>
            <a:spLocks noGrp="1"/>
          </p:cNvSpPr>
          <p:nvPr>
            <p:ph type="title"/>
          </p:nvPr>
        </p:nvSpPr>
        <p:spPr>
          <a:xfrm>
            <a:off x="838200" y="365125"/>
            <a:ext cx="10515600" cy="1321631"/>
          </a:xfrm>
        </p:spPr>
        <p:txBody>
          <a:bodyPr/>
          <a:lstStyle/>
          <a:p>
            <a:pPr algn="ctr"/>
            <a:r>
              <a:rPr lang="lt-LT" b="1" dirty="0">
                <a:latin typeface="Times New Roman" panose="02020603050405020304" pitchFamily="18" charset="0"/>
                <a:cs typeface="Times New Roman" panose="02020603050405020304" pitchFamily="18" charset="0"/>
              </a:rPr>
              <a:t>NAUDINGOS NUORODOS</a:t>
            </a:r>
          </a:p>
        </p:txBody>
      </p:sp>
      <p:sp>
        <p:nvSpPr>
          <p:cNvPr id="3" name="Turinio vietos rezervavimo ženklas 2">
            <a:extLst>
              <a:ext uri="{FF2B5EF4-FFF2-40B4-BE49-F238E27FC236}">
                <a16:creationId xmlns:a16="http://schemas.microsoft.com/office/drawing/2014/main" id="{15E44939-99A5-99AB-B55F-008FE45F2209}"/>
              </a:ext>
            </a:extLst>
          </p:cNvPr>
          <p:cNvSpPr>
            <a:spLocks noGrp="1"/>
          </p:cNvSpPr>
          <p:nvPr>
            <p:ph idx="1"/>
          </p:nvPr>
        </p:nvSpPr>
        <p:spPr>
          <a:xfrm>
            <a:off x="838200" y="1686756"/>
            <a:ext cx="10777538" cy="3628193"/>
          </a:xfrm>
        </p:spPr>
        <p:txBody>
          <a:bodyPr>
            <a:noAutofit/>
          </a:bodyPr>
          <a:lstStyle/>
          <a:p>
            <a:pPr>
              <a:lnSpc>
                <a:spcPct val="107000"/>
              </a:lnSpc>
              <a:spcAft>
                <a:spcPts val="800"/>
              </a:spcAft>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Nuoroda į kvietimų tinklalapį: </a:t>
            </a:r>
            <a:r>
              <a:rPr lang="lt-LT" sz="16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https://www.esinvesticijos.lt/</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Nuoroda į duomenų mainų svetainę: </a:t>
            </a:r>
            <a:r>
              <a:rPr lang="lt-LT" sz="16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https://dms.investis.lt/</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Nuoroda į</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viešinimo reikalavim</a:t>
            </a:r>
            <a:r>
              <a:rPr lang="lt-LT" sz="1600" dirty="0" err="1">
                <a:latin typeface="Times New Roman" panose="02020603050405020304" pitchFamily="18" charset="0"/>
                <a:ea typeface="Calibri" panose="020F0502020204030204" pitchFamily="34" charset="0"/>
                <a:cs typeface="Times New Roman" panose="02020603050405020304" pitchFamily="18" charset="0"/>
              </a:rPr>
              <a:t>us</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https://2021.esinvesticijos.lt/igyvendinimas-1/viesinimas</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Nuoroda viešinimo priemonių (plakatų, stendų) maketavimui</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https://ec.europa.eu/regional_policy/policy/communication/online-generator_lt?lang=lt</a:t>
            </a:r>
            <a:endParaRPr lang="lt-LT"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1600" dirty="0">
                <a:latin typeface="Times New Roman" panose="02020603050405020304" pitchFamily="18" charset="0"/>
                <a:ea typeface="Calibri" panose="020F0502020204030204" pitchFamily="34" charset="0"/>
                <a:cs typeface="Times New Roman" panose="02020603050405020304" pitchFamily="18" charset="0"/>
              </a:rPr>
              <a:t>Nuoroda į pristatymą dėl PĮP pildymo: </a:t>
            </a:r>
            <a:r>
              <a:rPr lang="lt-LT" sz="1600" dirty="0">
                <a:latin typeface="Times New Roman" panose="02020603050405020304" pitchFamily="18" charset="0"/>
                <a:ea typeface="Calibri" panose="020F0502020204030204" pitchFamily="34" charset="0"/>
                <a:cs typeface="Times New Roman" panose="02020603050405020304" pitchFamily="18" charset="0"/>
                <a:hlinkClick r:id="rId6"/>
              </a:rPr>
              <a:t>https://2021.esinvesticijos.lt/tinklalaides/projekto-igyvendinimo-plano-pip-pildymo-pagrindiniai-aspektai</a:t>
            </a:r>
            <a:endParaRPr lang="lt-LT"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latin typeface="Times New Roman" panose="02020603050405020304" pitchFamily="18" charset="0"/>
                <a:ea typeface="Calibri" panose="020F0502020204030204" pitchFamily="34" charset="0"/>
                <a:cs typeface="Times New Roman" panose="02020603050405020304" pitchFamily="18" charset="0"/>
              </a:rPr>
              <a:t>Nuoroda į </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fiksuotųjų projekto išlaidų normų paaiškinimus</a:t>
            </a:r>
            <a:r>
              <a:rPr lang="lt-LT" sz="1600" dirty="0">
                <a:latin typeface="Times New Roman" panose="02020603050405020304" pitchFamily="18" charset="0"/>
                <a:ea typeface="Calibri" panose="020F0502020204030204" pitchFamily="34" charset="0"/>
                <a:cs typeface="Times New Roman" panose="02020603050405020304" pitchFamily="18" charset="0"/>
              </a:rPr>
              <a:t>: </a:t>
            </a:r>
            <a:r>
              <a:rPr lang="lt-LT" sz="1600" dirty="0">
                <a:latin typeface="Times New Roman" panose="02020603050405020304" pitchFamily="18" charset="0"/>
                <a:ea typeface="Calibri" panose="020F0502020204030204" pitchFamily="34" charset="0"/>
                <a:cs typeface="Times New Roman" panose="02020603050405020304" pitchFamily="18" charset="0"/>
                <a:hlinkClick r:id="rId7"/>
              </a:rPr>
              <a:t>https://2021.esinvesticijos.lt/dokumentai/fiksuotuju-dydziu-nustatymo-tyrimo-atlikimo-gaires-1</a:t>
            </a:r>
            <a:endParaRPr lang="lt-LT"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lt-LT" sz="1600" dirty="0">
              <a:solidFill>
                <a:schemeClr val="tx1"/>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3777B134-1103-E590-448C-67CE0DEF76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242462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8B1-CC29-A884-C087-2F6C3703F67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B721F5D-EAC7-C42E-0EB2-5258426BA3F7}"/>
              </a:ext>
            </a:extLst>
          </p:cNvPr>
          <p:cNvSpPr>
            <a:spLocks noGrp="1"/>
          </p:cNvSpPr>
          <p:nvPr>
            <p:ph type="title"/>
          </p:nvPr>
        </p:nvSpPr>
        <p:spPr>
          <a:xfrm>
            <a:off x="838200" y="365125"/>
            <a:ext cx="10515600" cy="4149773"/>
          </a:xfrm>
        </p:spPr>
        <p:txBody>
          <a:bodyPr/>
          <a:lstStyle/>
          <a:p>
            <a:pPr algn="ctr"/>
            <a:r>
              <a:rPr lang="lt-LT" sz="4800" b="1" dirty="0">
                <a:latin typeface="Times New Roman" panose="02020603050405020304" pitchFamily="18" charset="0"/>
                <a:cs typeface="Times New Roman" panose="02020603050405020304" pitchFamily="18" charset="0"/>
              </a:rPr>
              <a:t>Dėkojame už dėmesį</a:t>
            </a:r>
            <a:r>
              <a:rPr lang="en-US" sz="4800" b="1" dirty="0">
                <a:latin typeface="Times New Roman" panose="02020603050405020304" pitchFamily="18" charset="0"/>
                <a:cs typeface="Times New Roman" panose="02020603050405020304" pitchFamily="18" charset="0"/>
              </a:rPr>
              <a:t>!</a:t>
            </a:r>
            <a:br>
              <a:rPr lang="lt-LT" sz="4800" b="1"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hlinkClick r:id="rId2"/>
              </a:rPr>
              <a:t>Sėkmės rengiant PĮP</a:t>
            </a:r>
            <a:r>
              <a:rPr lang="en-US" b="1" dirty="0">
                <a:latin typeface="Times New Roman" panose="02020603050405020304" pitchFamily="18" charset="0"/>
                <a:cs typeface="Times New Roman" panose="02020603050405020304" pitchFamily="18" charset="0"/>
                <a:hlinkClick r:id="rId2"/>
              </a:rPr>
              <a:t>!</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4374EC11-2D9D-F268-AB9B-6F17EC958601}"/>
              </a:ext>
            </a:extLst>
          </p:cNvPr>
          <p:cNvSpPr>
            <a:spLocks noGrp="1"/>
          </p:cNvSpPr>
          <p:nvPr>
            <p:ph idx="1"/>
          </p:nvPr>
        </p:nvSpPr>
        <p:spPr>
          <a:xfrm>
            <a:off x="838200" y="4756799"/>
            <a:ext cx="10515600" cy="716900"/>
          </a:xfrm>
        </p:spPr>
        <p:txBody>
          <a:bodyPr/>
          <a:lstStyle/>
          <a:p>
            <a:pPr marL="0" indent="0" algn="ctr">
              <a:buNone/>
            </a:pPr>
            <a:r>
              <a:rPr lang="lt-LT" dirty="0">
                <a:solidFill>
                  <a:schemeClr val="tx1"/>
                </a:solidFill>
                <a:latin typeface="Times New Roman" panose="02020603050405020304" pitchFamily="18" charset="0"/>
                <a:cs typeface="Times New Roman" panose="02020603050405020304" pitchFamily="18" charset="0"/>
              </a:rPr>
              <a:t>Informaciją parengė Jonavos VVG</a:t>
            </a:r>
          </a:p>
        </p:txBody>
      </p:sp>
      <p:pic>
        <p:nvPicPr>
          <p:cNvPr id="5" name="Grafinis elementas 4">
            <a:extLst>
              <a:ext uri="{FF2B5EF4-FFF2-40B4-BE49-F238E27FC236}">
                <a16:creationId xmlns:a16="http://schemas.microsoft.com/office/drawing/2014/main" id="{9480A5A0-338E-84F1-FEA3-4088D5D12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65746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o vietos rezervavimo ženklas 9">
            <a:extLst>
              <a:ext uri="{FF2B5EF4-FFF2-40B4-BE49-F238E27FC236}">
                <a16:creationId xmlns:a16="http://schemas.microsoft.com/office/drawing/2014/main" id="{6DA3D158-0FA0-5B0B-1FBF-B669771CD39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p:spPr>
      </p:pic>
    </p:spTree>
    <p:extLst>
      <p:ext uri="{BB962C8B-B14F-4D97-AF65-F5344CB8AC3E}">
        <p14:creationId xmlns:p14="http://schemas.microsoft.com/office/powerpoint/2010/main" val="68249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3CD213-C48F-BC52-784B-CC08A3BB5304}"/>
              </a:ext>
            </a:extLst>
          </p:cNvPr>
          <p:cNvSpPr>
            <a:spLocks noGrp="1"/>
          </p:cNvSpPr>
          <p:nvPr>
            <p:ph type="ctrTitle"/>
          </p:nvPr>
        </p:nvSpPr>
        <p:spPr>
          <a:xfrm>
            <a:off x="838199" y="1122363"/>
            <a:ext cx="7968449" cy="1283486"/>
          </a:xfrm>
        </p:spPr>
        <p:txBody>
          <a:bodyPr>
            <a:normAutofit fontScale="90000"/>
          </a:bodyPr>
          <a:lstStyle/>
          <a:p>
            <a:pPr algn="ctr"/>
            <a:r>
              <a:rPr lang="lt-LT" sz="2400" b="1" dirty="0">
                <a:latin typeface="Times New Roman" panose="02020603050405020304" pitchFamily="18" charset="0"/>
                <a:cs typeface="Times New Roman" panose="02020603050405020304" pitchFamily="18" charset="0"/>
              </a:rPr>
              <a:t>JONAVOS MIESTO VIETOS PLĖTROS STRATEGIJOS 2023-2029 m. (TOLIAU - VPS) IŠKELTI UŽDAVINIAI IR VEIKSMAI, Į KURIUOS PRIVALO ORIENTUOTIS KVIETIMO PROJEKTAI</a:t>
            </a:r>
          </a:p>
        </p:txBody>
      </p:sp>
      <p:sp>
        <p:nvSpPr>
          <p:cNvPr id="3" name="Antrinis pavadinimas 2">
            <a:extLst>
              <a:ext uri="{FF2B5EF4-FFF2-40B4-BE49-F238E27FC236}">
                <a16:creationId xmlns:a16="http://schemas.microsoft.com/office/drawing/2014/main" id="{A57CDD9C-39DA-0DB3-48BA-27B998914002}"/>
              </a:ext>
            </a:extLst>
          </p:cNvPr>
          <p:cNvSpPr>
            <a:spLocks noGrp="1"/>
          </p:cNvSpPr>
          <p:nvPr>
            <p:ph type="subTitle" idx="1"/>
          </p:nvPr>
        </p:nvSpPr>
        <p:spPr>
          <a:xfrm>
            <a:off x="758299" y="2671764"/>
            <a:ext cx="7968449" cy="2894536"/>
          </a:xfrm>
        </p:spPr>
        <p:txBody>
          <a:bodyPr/>
          <a:lstStyle/>
          <a:p>
            <a:pPr algn="just"/>
            <a:r>
              <a:rPr lang="lt-LT" sz="2400" b="1" dirty="0">
                <a:effectLst/>
                <a:latin typeface="Times New Roman" panose="02020603050405020304" pitchFamily="18" charset="0"/>
                <a:ea typeface="Calibri" panose="020F0502020204030204" pitchFamily="34" charset="0"/>
                <a:cs typeface="Arial" panose="020B0604020202020204" pitchFamily="34" charset="0"/>
              </a:rPr>
              <a:t>1 UŽDAVINYS–plėtoti Jonavos mieste teikiamas socialines paslaugas ir stiprinti socialinę </a:t>
            </a:r>
            <a:r>
              <a:rPr lang="lt-LT" sz="2400" b="1" dirty="0" err="1">
                <a:effectLst/>
                <a:latin typeface="Times New Roman" panose="02020603050405020304" pitchFamily="18" charset="0"/>
                <a:ea typeface="Calibri" panose="020F0502020204030204" pitchFamily="34" charset="0"/>
                <a:cs typeface="Arial" panose="020B0604020202020204" pitchFamily="34" charset="0"/>
              </a:rPr>
              <a:t>įtrauktį</a:t>
            </a:r>
            <a:r>
              <a:rPr lang="lt-LT" sz="2400" b="1" dirty="0">
                <a:effectLst/>
                <a:latin typeface="Times New Roman" panose="02020603050405020304" pitchFamily="18" charset="0"/>
                <a:ea typeface="Calibri" panose="020F0502020204030204" pitchFamily="34" charset="0"/>
                <a:cs typeface="Arial" panose="020B0604020202020204" pitchFamily="34" charset="0"/>
              </a:rPr>
              <a:t> bendruomenėje:</a:t>
            </a:r>
            <a:br>
              <a:rPr lang="lt-LT" sz="2400" b="1" dirty="0">
                <a:effectLst/>
                <a:latin typeface="Calibri" panose="020F0502020204030204" pitchFamily="34" charset="0"/>
                <a:ea typeface="Calibri" panose="020F0502020204030204" pitchFamily="34" charset="0"/>
                <a:cs typeface="Arial" panose="020B0604020202020204" pitchFamily="34" charset="0"/>
              </a:rPr>
            </a:br>
            <a:br>
              <a:rPr lang="lt-LT" sz="2400" dirty="0">
                <a:effectLst/>
                <a:latin typeface="Calibri" panose="020F0502020204030204" pitchFamily="34" charset="0"/>
                <a:ea typeface="Calibri" panose="020F0502020204030204" pitchFamily="34" charset="0"/>
                <a:cs typeface="Arial" panose="020B0604020202020204" pitchFamily="34" charset="0"/>
              </a:rPr>
            </a:br>
            <a:r>
              <a:rPr lang="lt-LT" sz="2400" b="1" dirty="0">
                <a:effectLst/>
                <a:latin typeface="Times New Roman" panose="02020603050405020304" pitchFamily="18" charset="0"/>
                <a:ea typeface="Calibri" panose="020F0502020204030204" pitchFamily="34" charset="0"/>
                <a:cs typeface="Arial" panose="020B0604020202020204" pitchFamily="34" charset="0"/>
              </a:rPr>
              <a:t>1.1.2 veiksmas</a:t>
            </a:r>
            <a:r>
              <a:rPr lang="lt-LT" sz="2400" dirty="0">
                <a:effectLst/>
                <a:latin typeface="Times New Roman" panose="02020603050405020304" pitchFamily="18" charset="0"/>
                <a:ea typeface="Calibri" panose="020F0502020204030204" pitchFamily="34" charset="0"/>
                <a:cs typeface="Arial" panose="020B0604020202020204" pitchFamily="34" charset="0"/>
              </a:rPr>
              <a:t>–bendruomenės inicijuojamų socialinių veiklų vykdymas, stiprinant socialinius ryšius bendruomenėje (socialinės dirbtuvės, savitarpio pagalbos grupės ir kt.). </a:t>
            </a:r>
            <a:br>
              <a:rPr lang="lt-LT" sz="2400" dirty="0">
                <a:effectLst/>
                <a:latin typeface="Calibri" panose="020F0502020204030204" pitchFamily="34" charset="0"/>
                <a:ea typeface="Calibri" panose="020F0502020204030204" pitchFamily="34" charset="0"/>
                <a:cs typeface="Arial" panose="020B0604020202020204" pitchFamily="34" charset="0"/>
              </a:rPr>
            </a:br>
            <a:endParaRPr lang="lt-LT" dirty="0"/>
          </a:p>
        </p:txBody>
      </p:sp>
      <p:pic>
        <p:nvPicPr>
          <p:cNvPr id="6" name="Paveikslėlio vietos rezervavimo ženklas 5">
            <a:extLst>
              <a:ext uri="{FF2B5EF4-FFF2-40B4-BE49-F238E27FC236}">
                <a16:creationId xmlns:a16="http://schemas.microsoft.com/office/drawing/2014/main" id="{BA2246E2-1262-C576-9CA3-532685C73CF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3430" t="409" r="-1" b="-49"/>
          <a:stretch/>
        </p:blipFill>
        <p:spPr>
          <a:xfrm>
            <a:off x="8194675" y="199504"/>
            <a:ext cx="3997325" cy="6458471"/>
          </a:xfrm>
        </p:spPr>
      </p:pic>
    </p:spTree>
    <p:extLst>
      <p:ext uri="{BB962C8B-B14F-4D97-AF65-F5344CB8AC3E}">
        <p14:creationId xmlns:p14="http://schemas.microsoft.com/office/powerpoint/2010/main" val="273697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1151046"/>
          </a:xfrm>
        </p:spPr>
        <p:txBody>
          <a:bodyPr>
            <a:normAutofit fontScale="90000"/>
          </a:bodyPr>
          <a:lstStyle/>
          <a:p>
            <a:pPr marL="457200" marR="111760" lvl="1" algn="l"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(bendri rodikliai visam kvietimui)</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7" name="Turinio vietos rezervavimo ženklas 6">
            <a:extLst>
              <a:ext uri="{FF2B5EF4-FFF2-40B4-BE49-F238E27FC236}">
                <a16:creationId xmlns:a16="http://schemas.microsoft.com/office/drawing/2014/main" id="{DF447550-994D-45B9-A0AB-35D19DC8A0B0}"/>
              </a:ext>
            </a:extLst>
          </p:cNvPr>
          <p:cNvGraphicFramePr>
            <a:graphicFrameLocks noGrp="1"/>
          </p:cNvGraphicFramePr>
          <p:nvPr>
            <p:ph idx="1"/>
            <p:extLst>
              <p:ext uri="{D42A27DB-BD31-4B8C-83A1-F6EECF244321}">
                <p14:modId xmlns:p14="http://schemas.microsoft.com/office/powerpoint/2010/main" val="3009694650"/>
              </p:ext>
            </p:extLst>
          </p:nvPr>
        </p:nvGraphicFramePr>
        <p:xfrm>
          <a:off x="1243013" y="1757364"/>
          <a:ext cx="10546533" cy="3786189"/>
        </p:xfrm>
        <a:graphic>
          <a:graphicData uri="http://schemas.openxmlformats.org/drawingml/2006/table">
            <a:tbl>
              <a:tblPr firstRow="1" firstCol="1" bandRow="1">
                <a:tableStyleId>{5C22544A-7EE6-4342-B048-85BDC9FD1C3A}</a:tableStyleId>
              </a:tblPr>
              <a:tblGrid>
                <a:gridCol w="4137792">
                  <a:extLst>
                    <a:ext uri="{9D8B030D-6E8A-4147-A177-3AD203B41FA5}">
                      <a16:colId xmlns:a16="http://schemas.microsoft.com/office/drawing/2014/main" val="3536445198"/>
                    </a:ext>
                  </a:extLst>
                </a:gridCol>
                <a:gridCol w="2070634">
                  <a:extLst>
                    <a:ext uri="{9D8B030D-6E8A-4147-A177-3AD203B41FA5}">
                      <a16:colId xmlns:a16="http://schemas.microsoft.com/office/drawing/2014/main" val="184198550"/>
                    </a:ext>
                  </a:extLst>
                </a:gridCol>
                <a:gridCol w="1685998">
                  <a:extLst>
                    <a:ext uri="{9D8B030D-6E8A-4147-A177-3AD203B41FA5}">
                      <a16:colId xmlns:a16="http://schemas.microsoft.com/office/drawing/2014/main" val="1529138526"/>
                    </a:ext>
                  </a:extLst>
                </a:gridCol>
                <a:gridCol w="2652109">
                  <a:extLst>
                    <a:ext uri="{9D8B030D-6E8A-4147-A177-3AD203B41FA5}">
                      <a16:colId xmlns:a16="http://schemas.microsoft.com/office/drawing/2014/main" val="3330564674"/>
                    </a:ext>
                  </a:extLst>
                </a:gridCol>
              </a:tblGrid>
              <a:tr h="680606">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Rodiklio pavadinimas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Rodiklio kodas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Matavimo vienetai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Siektina reikšmė ir pasiekimo data</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7940368"/>
                  </a:ext>
                </a:extLst>
              </a:tr>
              <a:tr h="8873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p>
                    <a:p>
                      <a:pPr algn="ctr"/>
                      <a:r>
                        <a:rPr lang="lt-LT"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(Produkto rodiklis)</a:t>
                      </a:r>
                    </a:p>
                  </a:txBody>
                  <a:tcPr marL="68580" marR="68580" marT="0" marB="0"/>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P-01-004-08-04-01-01</a:t>
                      </a:r>
                    </a:p>
                    <a:p>
                      <a:pPr algn="ctr"/>
                      <a:r>
                        <a:rPr lang="lt-LT" sz="1600" dirty="0">
                          <a:solidFill>
                            <a:schemeClr val="tx2"/>
                          </a:solidFill>
                          <a:effectLst/>
                          <a:latin typeface="Times New Roman" panose="02020603050405020304" pitchFamily="18" charset="0"/>
                          <a:cs typeface="Times New Roman" panose="02020603050405020304" pitchFamily="18" charset="0"/>
                        </a:rPr>
                        <a:t>(P.S.2.1513)</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2</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008287"/>
                  </a:ext>
                </a:extLst>
              </a:tr>
              <a:tr h="8873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(Produkto rodiklis)</a:t>
                      </a:r>
                    </a:p>
                  </a:txBody>
                  <a:tcPr marL="68580" marR="68580" marT="0" marB="0"/>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P-01-004-08-04-01-12</a:t>
                      </a:r>
                    </a:p>
                    <a:p>
                      <a:pPr algn="ctr"/>
                      <a:r>
                        <a:rPr lang="lt-LT" sz="1600">
                          <a:solidFill>
                            <a:schemeClr val="tx2"/>
                          </a:solidFill>
                          <a:effectLst/>
                          <a:latin typeface="Times New Roman" panose="02020603050405020304" pitchFamily="18" charset="0"/>
                          <a:cs typeface="Times New Roman" panose="02020603050405020304" pitchFamily="18" charset="0"/>
                        </a:rPr>
                        <a:t>(P.N.2.4723)</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Skaičius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6195" algn="ctr"/>
                      <a:r>
                        <a:rPr lang="lt-LT" sz="1600" dirty="0">
                          <a:solidFill>
                            <a:schemeClr val="tx2"/>
                          </a:solidFill>
                          <a:effectLst/>
                          <a:latin typeface="Times New Roman" panose="02020603050405020304" pitchFamily="18" charset="0"/>
                          <a:cs typeface="Times New Roman" panose="02020603050405020304" pitchFamily="18" charset="0"/>
                        </a:rPr>
                        <a:t>60</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8180129"/>
                  </a:ext>
                </a:extLst>
              </a:tr>
              <a:tr h="1330963">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p>
                    <a:p>
                      <a:pPr algn="ctr"/>
                      <a:r>
                        <a:rPr lang="lt-LT"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(Rezultato rodiklis)</a:t>
                      </a: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R-01-004-08-04-01-02</a:t>
                      </a:r>
                    </a:p>
                    <a:p>
                      <a:pPr algn="ctr"/>
                      <a:r>
                        <a:rPr lang="lt-LT" sz="1600" dirty="0">
                          <a:solidFill>
                            <a:schemeClr val="tx2"/>
                          </a:solidFill>
                          <a:effectLst/>
                          <a:latin typeface="Times New Roman" panose="02020603050405020304" pitchFamily="18" charset="0"/>
                          <a:cs typeface="Times New Roman" panose="02020603050405020304" pitchFamily="18" charset="0"/>
                        </a:rPr>
                        <a:t>(R.S.2.3517)</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Procentai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010974"/>
                  </a:ext>
                </a:extLst>
              </a:tr>
            </a:tbl>
          </a:graphicData>
        </a:graphic>
      </p:graphicFrame>
    </p:spTree>
    <p:extLst>
      <p:ext uri="{BB962C8B-B14F-4D97-AF65-F5344CB8AC3E}">
        <p14:creationId xmlns:p14="http://schemas.microsoft.com/office/powerpoint/2010/main" val="288551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760363"/>
          </a:xfrm>
        </p:spPr>
        <p:txBody>
          <a:bodyPr>
            <a:normAutofit fontScale="90000"/>
          </a:bodyPr>
          <a:lstStyle/>
          <a:p>
            <a:pPr marL="457200" marR="111760" lvl="1" algn="ctr"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4" name="Turinio vietos rezervavimo ženklas 3">
            <a:extLst>
              <a:ext uri="{FF2B5EF4-FFF2-40B4-BE49-F238E27FC236}">
                <a16:creationId xmlns:a16="http://schemas.microsoft.com/office/drawing/2014/main" id="{D35903CA-DA98-4889-A894-B300B66704BA}"/>
              </a:ext>
            </a:extLst>
          </p:cNvPr>
          <p:cNvSpPr>
            <a:spLocks noGrp="1"/>
          </p:cNvSpPr>
          <p:nvPr>
            <p:ph idx="1"/>
          </p:nvPr>
        </p:nvSpPr>
        <p:spPr>
          <a:xfrm>
            <a:off x="838199" y="1471613"/>
            <a:ext cx="10951345" cy="4043362"/>
          </a:xfrm>
        </p:spPr>
        <p:txBody>
          <a:bodyPr>
            <a:noAutofit/>
          </a:bodyPr>
          <a:lstStyle/>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vykdytojas yra atsakingas už duomenų ir informacijos apie jo vykdomu projektu siekiamų rodiklių pasiekimą, surinkimą ir pateikimą. Už projekto sutartyje nustatytų stebėsenos rodiklių reikšmių pasiekimą projekto vykdytojas atsiskaito teikdamas veiklos ataskaitas.</a:t>
            </a:r>
          </a:p>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vykdytojui nepasiekus stebėsenos rodiklių reikšmių, nurodytų projekto sutartyje, gali būti mažinamas projekto sutartyje nustatytas projektui skirtas finansavimas, arba nutraukiama projekto finansavimo sutartis.</a:t>
            </a:r>
          </a:p>
          <a:p>
            <a:pPr marL="0" indent="0" algn="just">
              <a:buNone/>
            </a:pPr>
            <a:r>
              <a:rPr lang="lt-LT" sz="2400" i="1" dirty="0">
                <a:effectLst/>
                <a:latin typeface="Times New Roman" panose="02020603050405020304" pitchFamily="18" charset="0"/>
                <a:ea typeface="Times New Roman" panose="02020603050405020304" pitchFamily="18" charset="0"/>
                <a:cs typeface="Times New Roman" panose="02020603050405020304" pitchFamily="18" charset="0"/>
              </a:rPr>
              <a:t>Pastaba: kiekvienu projektu privaloma siekti produkto rodiklio ir rezultato rodiklio, t. y. PĮP privaloma pažymėti, kad siekiama produkto rodiklio </a:t>
            </a:r>
            <a:r>
              <a:rPr lang="lt-LT" sz="2400" i="1" dirty="0">
                <a:effectLst/>
                <a:latin typeface="Times New Roman" panose="02020603050405020304" pitchFamily="18" charset="0"/>
                <a:cs typeface="Times New Roman" panose="02020603050405020304" pitchFamily="18" charset="0"/>
              </a:rPr>
              <a:t>P-01-004-08-04-01-01 </a:t>
            </a:r>
            <a:r>
              <a:rPr lang="lt-LT" sz="2400" i="1" dirty="0">
                <a:effectLst/>
                <a:latin typeface="Times New Roman" panose="02020603050405020304" pitchFamily="18" charset="0"/>
                <a:ea typeface="Times New Roman" panose="02020603050405020304" pitchFamily="18" charset="0"/>
                <a:cs typeface="Times New Roman" panose="02020603050405020304" pitchFamily="18" charset="0"/>
              </a:rPr>
              <a:t>ir </a:t>
            </a:r>
            <a:r>
              <a:rPr lang="lt-LT" sz="2400" i="1" dirty="0">
                <a:effectLst/>
                <a:latin typeface="Times New Roman" panose="02020603050405020304" pitchFamily="18" charset="0"/>
                <a:ea typeface="Times New Roman" panose="02020603050405020304" pitchFamily="18" charset="0"/>
              </a:rPr>
              <a:t>P-01-004-08-04-01-12 (abiejų pirmųjų rodiklių iš lentelės). Rezultato rodiklio R-01-004-08-04-01-02 siekimas tik aprašomas PĮP 2.1 punkte, nepildant jo rodiklių lentelėje. </a:t>
            </a:r>
          </a:p>
          <a:p>
            <a:endParaRPr lang="lt-LT" sz="2400" dirty="0">
              <a:effectLst/>
              <a:latin typeface="Times New Roman" panose="02020603050405020304" pitchFamily="18" charset="0"/>
              <a:ea typeface="Times New Roman" panose="02020603050405020304" pitchFamily="18" charset="0"/>
            </a:endParaRPr>
          </a:p>
          <a:p>
            <a:pPr marL="0" indent="0">
              <a:buNone/>
            </a:pPr>
            <a:endPar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2400" dirty="0"/>
          </a:p>
        </p:txBody>
      </p:sp>
    </p:spTree>
    <p:extLst>
      <p:ext uri="{BB962C8B-B14F-4D97-AF65-F5344CB8AC3E}">
        <p14:creationId xmlns:p14="http://schemas.microsoft.com/office/powerpoint/2010/main" val="338854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760363"/>
          </a:xfrm>
        </p:spPr>
        <p:txBody>
          <a:bodyPr>
            <a:normAutofit fontScale="90000"/>
          </a:bodyPr>
          <a:lstStyle/>
          <a:p>
            <a:pPr marL="457200" marR="111760" lvl="1" algn="ctr"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4" name="Turinio vietos rezervavimo ženklas 3">
            <a:extLst>
              <a:ext uri="{FF2B5EF4-FFF2-40B4-BE49-F238E27FC236}">
                <a16:creationId xmlns:a16="http://schemas.microsoft.com/office/drawing/2014/main" id="{D35903CA-DA98-4889-A894-B300B66704BA}"/>
              </a:ext>
            </a:extLst>
          </p:cNvPr>
          <p:cNvSpPr>
            <a:spLocks noGrp="1"/>
          </p:cNvSpPr>
          <p:nvPr>
            <p:ph idx="1"/>
          </p:nvPr>
        </p:nvSpPr>
        <p:spPr>
          <a:xfrm>
            <a:off x="838199" y="1471613"/>
            <a:ext cx="10951345" cy="3857625"/>
          </a:xfrm>
        </p:spPr>
        <p:txBody>
          <a:bodyPr>
            <a:noAutofit/>
          </a:bodyPr>
          <a:lstStyle/>
          <a:p>
            <a:pPr marL="0" indent="0">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Kiekvienam projektui rekomenduojama siekti tokių rodiklių reikšmių:</a:t>
            </a:r>
          </a:p>
          <a:p>
            <a:pPr marL="0" indent="0">
              <a:buNone/>
            </a:pPr>
            <a:endPar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2400" dirty="0"/>
          </a:p>
        </p:txBody>
      </p:sp>
      <p:graphicFrame>
        <p:nvGraphicFramePr>
          <p:cNvPr id="3" name="Lentelė 2">
            <a:extLst>
              <a:ext uri="{FF2B5EF4-FFF2-40B4-BE49-F238E27FC236}">
                <a16:creationId xmlns:a16="http://schemas.microsoft.com/office/drawing/2014/main" id="{B00F334E-9F4D-4917-948B-0DD21952425D}"/>
              </a:ext>
            </a:extLst>
          </p:cNvPr>
          <p:cNvGraphicFramePr>
            <a:graphicFrameLocks noGrp="1"/>
          </p:cNvGraphicFramePr>
          <p:nvPr>
            <p:extLst>
              <p:ext uri="{D42A27DB-BD31-4B8C-83A1-F6EECF244321}">
                <p14:modId xmlns:p14="http://schemas.microsoft.com/office/powerpoint/2010/main" val="1608015616"/>
              </p:ext>
            </p:extLst>
          </p:nvPr>
        </p:nvGraphicFramePr>
        <p:xfrm>
          <a:off x="942975" y="2043113"/>
          <a:ext cx="10410826" cy="3387209"/>
        </p:xfrm>
        <a:graphic>
          <a:graphicData uri="http://schemas.openxmlformats.org/drawingml/2006/table">
            <a:tbl>
              <a:tblPr firstRow="1" firstCol="1" bandRow="1">
                <a:tableStyleId>{5C22544A-7EE6-4342-B048-85BDC9FD1C3A}</a:tableStyleId>
              </a:tblPr>
              <a:tblGrid>
                <a:gridCol w="4084549">
                  <a:extLst>
                    <a:ext uri="{9D8B030D-6E8A-4147-A177-3AD203B41FA5}">
                      <a16:colId xmlns:a16="http://schemas.microsoft.com/office/drawing/2014/main" val="1074007899"/>
                    </a:ext>
                  </a:extLst>
                </a:gridCol>
                <a:gridCol w="2043990">
                  <a:extLst>
                    <a:ext uri="{9D8B030D-6E8A-4147-A177-3AD203B41FA5}">
                      <a16:colId xmlns:a16="http://schemas.microsoft.com/office/drawing/2014/main" val="780301975"/>
                    </a:ext>
                  </a:extLst>
                </a:gridCol>
                <a:gridCol w="1664304">
                  <a:extLst>
                    <a:ext uri="{9D8B030D-6E8A-4147-A177-3AD203B41FA5}">
                      <a16:colId xmlns:a16="http://schemas.microsoft.com/office/drawing/2014/main" val="1951542597"/>
                    </a:ext>
                  </a:extLst>
                </a:gridCol>
                <a:gridCol w="2617983">
                  <a:extLst>
                    <a:ext uri="{9D8B030D-6E8A-4147-A177-3AD203B41FA5}">
                      <a16:colId xmlns:a16="http://schemas.microsoft.com/office/drawing/2014/main" val="1243084278"/>
                    </a:ext>
                  </a:extLst>
                </a:gridCol>
              </a:tblGrid>
              <a:tr h="600989">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Rodiklio pavadinimas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Rodiklio kodas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Matavimo vienetai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Siektina reikšmė ir pasiekimo data</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4272748"/>
                  </a:ext>
                </a:extLst>
              </a:tr>
              <a:tr h="7835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(Produkto rodiklis)</a:t>
                      </a:r>
                    </a:p>
                  </a:txBody>
                  <a:tcPr marL="68580" marR="68580" marT="0" marB="0"/>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P-01-004-08-04-01-01</a:t>
                      </a:r>
                    </a:p>
                    <a:p>
                      <a:pPr algn="ctr"/>
                      <a:r>
                        <a:rPr lang="lt-LT" sz="1600" dirty="0">
                          <a:solidFill>
                            <a:schemeClr val="tx2"/>
                          </a:solidFill>
                          <a:effectLst/>
                          <a:latin typeface="Times New Roman" panose="02020603050405020304" pitchFamily="18" charset="0"/>
                          <a:cs typeface="Times New Roman" panose="02020603050405020304" pitchFamily="18" charset="0"/>
                        </a:rPr>
                        <a:t>(P.S.2.1513)</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1</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3809858"/>
                  </a:ext>
                </a:extLst>
              </a:tr>
              <a:tr h="7835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(Produkto rodiklis)</a:t>
                      </a:r>
                    </a:p>
                  </a:txBody>
                  <a:tcPr marL="68580" marR="68580" marT="0" marB="0"/>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P-01-004-08-04-01-12</a:t>
                      </a:r>
                    </a:p>
                    <a:p>
                      <a:pPr algn="ctr"/>
                      <a:r>
                        <a:rPr lang="lt-LT" sz="1600">
                          <a:solidFill>
                            <a:schemeClr val="tx2"/>
                          </a:solidFill>
                          <a:effectLst/>
                          <a:latin typeface="Times New Roman" panose="02020603050405020304" pitchFamily="18" charset="0"/>
                          <a:cs typeface="Times New Roman" panose="02020603050405020304" pitchFamily="18" charset="0"/>
                        </a:rPr>
                        <a:t>(P.N.2.4723)</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6195" algn="ctr"/>
                      <a:r>
                        <a:rPr lang="lt-LT" sz="1600" dirty="0">
                          <a:solidFill>
                            <a:schemeClr val="tx2"/>
                          </a:solidFill>
                          <a:effectLst/>
                          <a:latin typeface="Times New Roman" panose="02020603050405020304" pitchFamily="18" charset="0"/>
                          <a:cs typeface="Times New Roman" panose="02020603050405020304" pitchFamily="18" charset="0"/>
                        </a:rPr>
                        <a:t>ne mažiau kaip 30</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140703"/>
                  </a:ext>
                </a:extLst>
              </a:tr>
              <a:tr h="1175265">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(Rezultato rodiklis)</a:t>
                      </a: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R-01-004-08-04-01-02</a:t>
                      </a:r>
                    </a:p>
                    <a:p>
                      <a:pPr algn="ctr"/>
                      <a:r>
                        <a:rPr lang="lt-LT" sz="1600">
                          <a:solidFill>
                            <a:schemeClr val="tx2"/>
                          </a:solidFill>
                          <a:effectLst/>
                          <a:latin typeface="Times New Roman" panose="02020603050405020304" pitchFamily="18" charset="0"/>
                          <a:cs typeface="Times New Roman" panose="02020603050405020304" pitchFamily="18" charset="0"/>
                        </a:rPr>
                        <a:t>(R.S.2.3517)</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Procentai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369873"/>
                  </a:ext>
                </a:extLst>
              </a:tr>
            </a:tbl>
          </a:graphicData>
        </a:graphic>
      </p:graphicFrame>
    </p:spTree>
    <p:extLst>
      <p:ext uri="{BB962C8B-B14F-4D97-AF65-F5344CB8AC3E}">
        <p14:creationId xmlns:p14="http://schemas.microsoft.com/office/powerpoint/2010/main" val="83972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230A3F8-E7D5-F5B6-256C-6FAB4D31A086}"/>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KVIETIMO PROJEKTŲ FINANSAVIMAS</a:t>
            </a:r>
          </a:p>
        </p:txBody>
      </p:sp>
      <p:sp>
        <p:nvSpPr>
          <p:cNvPr id="3" name="Turinio vietos rezervavimo ženklas 2">
            <a:extLst>
              <a:ext uri="{FF2B5EF4-FFF2-40B4-BE49-F238E27FC236}">
                <a16:creationId xmlns:a16="http://schemas.microsoft.com/office/drawing/2014/main" id="{E2710CD5-9331-DDEB-EA5B-8E99960BAF67}"/>
              </a:ext>
            </a:extLst>
          </p:cNvPr>
          <p:cNvSpPr>
            <a:spLocks noGrp="1"/>
          </p:cNvSpPr>
          <p:nvPr>
            <p:ph idx="1"/>
          </p:nvPr>
        </p:nvSpPr>
        <p:spPr>
          <a:xfrm>
            <a:off x="838200" y="1825624"/>
            <a:ext cx="7934326" cy="4093037"/>
          </a:xfrm>
        </p:spPr>
        <p:txBody>
          <a:bodyPr/>
          <a:lstStyle/>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Kvietimui</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iš viso planuojama paskirstyti iki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127 056,07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Eur ES ir bendrojo finansavimo lėšų*. </a:t>
            </a:r>
          </a:p>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Didžiausia vienam projektui galima skirti finansavimo lėšų suma yra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63 528,03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Eur*. </a:t>
            </a:r>
          </a:p>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finansuojamoji dalis gali sudaryti ne daugiau kaip 92 proc. visų tinkamų finansuoti projekto išlaidų. Pareiškėjas privalo savo ir (ar) kitų šaltinių lėšomis (savivaldybių biudžeto ir (ar) privačiomis lėšomis) prisidėti prie projekto finansavimo ne mažiau nei 8 proc. visų tinkamų finansuoti projekto išlaidų. </a:t>
            </a: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r>
              <a:rPr lang="lt-LT" sz="1800" i="1" dirty="0">
                <a:latin typeface="Times New Roman" panose="02020603050405020304" pitchFamily="18" charset="0"/>
                <a:cs typeface="Times New Roman" panose="02020603050405020304" pitchFamily="18" charset="0"/>
              </a:rPr>
              <a:t>* Pastaba: be pareiškėjo ir/ar savivaldybės biudžeto lėšų</a:t>
            </a:r>
          </a:p>
        </p:txBody>
      </p:sp>
      <p:pic>
        <p:nvPicPr>
          <p:cNvPr id="4" name="Paveikslėlio vietos rezervavimo ženklas 5">
            <a:extLst>
              <a:ext uri="{FF2B5EF4-FFF2-40B4-BE49-F238E27FC236}">
                <a16:creationId xmlns:a16="http://schemas.microsoft.com/office/drawing/2014/main" id="{8270C964-FE4E-FC07-DC2D-95D82A36AD8A}"/>
              </a:ext>
            </a:extLst>
          </p:cNvPr>
          <p:cNvPicPr>
            <a:picLocks noChangeAspect="1"/>
          </p:cNvPicPr>
          <p:nvPr/>
        </p:nvPicPr>
        <p:blipFill rotWithShape="1">
          <a:blip r:embed="rId2">
            <a:extLst>
              <a:ext uri="{28A0092B-C50C-407E-A947-70E740481C1C}">
                <a14:useLocalDpi xmlns:a14="http://schemas.microsoft.com/office/drawing/2010/main" val="0"/>
              </a:ext>
            </a:extLst>
          </a:blip>
          <a:srcRect l="-23430" t="409" r="-1" b="-49"/>
          <a:stretch/>
        </p:blipFill>
        <p:spPr>
          <a:xfrm>
            <a:off x="8194675" y="199504"/>
            <a:ext cx="3997325" cy="6458471"/>
          </a:xfrm>
          <a:prstGeom prst="rect">
            <a:avLst/>
          </a:prstGeom>
        </p:spPr>
      </p:pic>
    </p:spTree>
    <p:extLst>
      <p:ext uri="{BB962C8B-B14F-4D97-AF65-F5344CB8AC3E}">
        <p14:creationId xmlns:p14="http://schemas.microsoft.com/office/powerpoint/2010/main" val="222569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E3C3-AECE-B0F4-40B3-435AB7DCBEE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86B5DA3D-2CFE-85DE-D2EA-A7AB9D3BA452}"/>
              </a:ext>
            </a:extLst>
          </p:cNvPr>
          <p:cNvSpPr>
            <a:spLocks noGrp="1"/>
          </p:cNvSpPr>
          <p:nvPr>
            <p:ph type="title"/>
          </p:nvPr>
        </p:nvSpPr>
        <p:spPr/>
        <p:txBody>
          <a:bodyPr>
            <a:normAutofit/>
          </a:bodyPr>
          <a:lstStyle/>
          <a:p>
            <a:pPr algn="ctr"/>
            <a:r>
              <a:rPr lang="lt-LT" sz="3600" b="1" dirty="0">
                <a:effectLst/>
                <a:latin typeface="Times New Roman" panose="02020603050405020304" pitchFamily="18" charset="0"/>
                <a:ea typeface="Calibri" panose="020F0502020204030204" pitchFamily="34" charset="0"/>
                <a:cs typeface="Arial" panose="020B0604020202020204" pitchFamily="34" charset="0"/>
              </a:rPr>
              <a:t>FINANSUOJAMA VEIKLA PAGAL APRAŠĄ</a:t>
            </a:r>
            <a:endParaRPr lang="lt-LT" sz="3600" b="1" dirty="0"/>
          </a:p>
        </p:txBody>
      </p:sp>
      <p:sp>
        <p:nvSpPr>
          <p:cNvPr id="3" name="Turinio vietos rezervavimo ženklas 2">
            <a:extLst>
              <a:ext uri="{FF2B5EF4-FFF2-40B4-BE49-F238E27FC236}">
                <a16:creationId xmlns:a16="http://schemas.microsoft.com/office/drawing/2014/main" id="{D34B9E3B-204D-A843-D68F-EB84670EE357}"/>
              </a:ext>
            </a:extLst>
          </p:cNvPr>
          <p:cNvSpPr>
            <a:spLocks noGrp="1"/>
          </p:cNvSpPr>
          <p:nvPr>
            <p:ph idx="1"/>
          </p:nvPr>
        </p:nvSpPr>
        <p:spPr>
          <a:xfrm>
            <a:off x="838200" y="1399496"/>
            <a:ext cx="10877550" cy="4316104"/>
          </a:xfrm>
        </p:spPr>
        <p:txBody>
          <a:bodyPr>
            <a:normAutofit fontScale="47500" lnSpcReduction="20000"/>
          </a:bodyPr>
          <a:lstStyle/>
          <a:p>
            <a:pPr indent="0" algn="just">
              <a:lnSpc>
                <a:spcPct val="107000"/>
              </a:lnSpc>
              <a:spcAft>
                <a:spcPts val="800"/>
              </a:spcAft>
              <a:buNone/>
              <a:tabLst>
                <a:tab pos="333375" algn="l"/>
              </a:tabLst>
            </a:pPr>
            <a:r>
              <a:rPr lang="lt-LT" sz="2800" dirty="0">
                <a:effectLst/>
                <a:latin typeface="Times New Roman" panose="02020603050405020304" pitchFamily="18" charset="0"/>
                <a:ea typeface="Calibri" panose="020F0502020204030204" pitchFamily="34" charset="0"/>
                <a:cs typeface="Arial" panose="020B0604020202020204" pitchFamily="34" charset="0"/>
              </a:rPr>
              <a:t> </a:t>
            </a:r>
            <a:endParaRPr lang="lt-LT" sz="3800" dirty="0">
              <a:effectLst/>
              <a:latin typeface="Calibri" panose="020F0502020204030204" pitchFamily="34" charset="0"/>
              <a:ea typeface="Calibri" panose="020F0502020204030204" pitchFamily="34" charset="0"/>
              <a:cs typeface="Arial" panose="020B0604020202020204" pitchFamily="34" charset="0"/>
            </a:endParaRPr>
          </a:p>
          <a:p>
            <a:pPr marL="452438" lvl="1" indent="-187325">
              <a:lnSpc>
                <a:spcPct val="107000"/>
              </a:lnSpc>
              <a:spcAft>
                <a:spcPts val="800"/>
              </a:spcAft>
              <a:tabLst>
                <a:tab pos="333375" algn="l"/>
                <a:tab pos="374015" algn="l"/>
                <a:tab pos="914400" algn="l"/>
                <a:tab pos="5671185" algn="l"/>
              </a:tabLst>
            </a:pPr>
            <a:r>
              <a:rPr lang="en-GB" sz="3400" b="0" i="0" dirty="0">
                <a:effectLst/>
                <a:latin typeface="Times New Roman" panose="02020603050405020304" pitchFamily="18" charset="0"/>
                <a:cs typeface="Times New Roman" panose="02020603050405020304" pitchFamily="18" charset="0"/>
                <a:hlinkClick r:id="rId2"/>
              </a:rPr>
              <a:t>Aprašo 5 priedas PFSA</a:t>
            </a:r>
            <a:r>
              <a:rPr lang="lt-LT" sz="3400" dirty="0">
                <a:effectLst/>
                <a:latin typeface="Times New Roman" panose="02020603050405020304" pitchFamily="18" charset="0"/>
                <a:ea typeface="Calibri" panose="020F0502020204030204" pitchFamily="34" charset="0"/>
                <a:cs typeface="Times New Roman" panose="02020603050405020304" pitchFamily="18" charset="0"/>
                <a:hlinkClick r:id="rId2"/>
              </a:rPr>
              <a:t> </a:t>
            </a:r>
            <a:r>
              <a:rPr lang="lt-LT" sz="3400" dirty="0">
                <a:effectLst/>
                <a:latin typeface="Times New Roman" panose="02020603050405020304" pitchFamily="18" charset="0"/>
                <a:ea typeface="Calibri" panose="020F0502020204030204" pitchFamily="34" charset="0"/>
                <a:cs typeface="Arial" panose="020B0604020202020204" pitchFamily="34" charset="0"/>
                <a:hlinkClick r:id="rId2"/>
              </a:rPr>
              <a:t>nurodyta 2.1.1. veikla </a:t>
            </a:r>
            <a:r>
              <a:rPr lang="lt-LT" sz="3400" dirty="0">
                <a:effectLst/>
                <a:latin typeface="Times New Roman" panose="02020603050405020304" pitchFamily="18" charset="0"/>
                <a:ea typeface="Calibri" panose="020F0502020204030204" pitchFamily="34" charset="0"/>
                <a:cs typeface="Arial" panose="020B0604020202020204" pitchFamily="34" charset="0"/>
              </a:rPr>
              <a:t>-  </a:t>
            </a:r>
            <a:r>
              <a:rPr lang="lt-LT" sz="3400" b="1" dirty="0">
                <a:effectLst/>
                <a:latin typeface="Times New Roman" panose="02020603050405020304" pitchFamily="18" charset="0"/>
                <a:ea typeface="Calibri" panose="020F0502020204030204" pitchFamily="34" charset="0"/>
                <a:cs typeface="Arial" panose="020B0604020202020204" pitchFamily="34" charset="0"/>
              </a:rPr>
              <a:t>bendruomenės inicijuojamos veiklos, skirtos gyventojų esamai socialinei atskirčiai mažinti</a:t>
            </a:r>
            <a:r>
              <a:rPr lang="lt-LT" sz="3400" dirty="0">
                <a:effectLst/>
                <a:latin typeface="Times New Roman" panose="02020603050405020304" pitchFamily="18" charset="0"/>
                <a:ea typeface="Calibri" panose="020F0502020204030204" pitchFamily="34" charset="0"/>
                <a:cs typeface="Arial" panose="020B0604020202020204" pitchFamily="34" charset="0"/>
              </a:rPr>
              <a:t>: 2.1.1.3. </a:t>
            </a:r>
            <a:r>
              <a:rPr lang="lt-LT" sz="3400" b="1" u="sng" dirty="0">
                <a:effectLst/>
                <a:latin typeface="Times New Roman" panose="02020603050405020304" pitchFamily="18" charset="0"/>
                <a:ea typeface="Calibri" panose="020F0502020204030204" pitchFamily="34" charset="0"/>
                <a:cs typeface="Arial" panose="020B0604020202020204" pitchFamily="34" charset="0"/>
              </a:rPr>
              <a:t>socialinę atskirtį patiriančių gyventojų socialinių ryšių bendruomenėje stiprinimas (renginių, užsiėmimų organizavimas, vykdymas ir (ar) kita)</a:t>
            </a:r>
            <a:r>
              <a:rPr lang="lt-LT" sz="3400" b="1" dirty="0">
                <a:effectLst/>
                <a:latin typeface="Times New Roman" panose="02020603050405020304" pitchFamily="18" charset="0"/>
                <a:ea typeface="Calibri" panose="020F0502020204030204" pitchFamily="34" charset="0"/>
                <a:cs typeface="Arial" panose="020B0604020202020204" pitchFamily="34" charset="0"/>
              </a:rPr>
              <a:t>.</a:t>
            </a:r>
          </a:p>
          <a:p>
            <a:pPr marL="457200" algn="just">
              <a:tabLst>
                <a:tab pos="333375" algn="l"/>
                <a:tab pos="374015" algn="l"/>
                <a:tab pos="464185" algn="l"/>
                <a:tab pos="914400" algn="l"/>
              </a:tabLst>
            </a:pPr>
            <a:r>
              <a:rPr lang="lt-LT" sz="3800" dirty="0">
                <a:effectLst/>
                <a:latin typeface="Times New Roman" panose="02020603050405020304" pitchFamily="18" charset="0"/>
                <a:ea typeface="Times New Roman" panose="02020603050405020304" pitchFamily="18" charset="0"/>
                <a:cs typeface="Times New Roman" panose="02020603050405020304" pitchFamily="18" charset="0"/>
              </a:rPr>
              <a:t>Apraše nurodyta 2.1.4. veikla –  </a:t>
            </a:r>
            <a:r>
              <a:rPr lang="lt-LT" sz="3800" b="1" u="sng" dirty="0">
                <a:effectLst/>
                <a:latin typeface="Times New Roman" panose="02020603050405020304" pitchFamily="18" charset="0"/>
                <a:ea typeface="Times New Roman" panose="02020603050405020304" pitchFamily="18" charset="0"/>
                <a:cs typeface="Times New Roman" panose="02020603050405020304" pitchFamily="18" charset="0"/>
              </a:rPr>
              <a:t>bendradarbiavimo ir informacijos sklaidos tinklų, reikalingų Aprašo 2.1.1.3 papunktyje nurodytoms veikloms vykdyti, vietos plėtros strategijos ir (ar) jai įgyvendinti skirtų projektų tikslų pasiekimui užtikrinti, kūrimas ir palaikymas</a:t>
            </a:r>
            <a:r>
              <a:rPr lang="lt-LT" sz="3800" dirty="0">
                <a:effectLst/>
                <a:latin typeface="Times New Roman" panose="02020603050405020304" pitchFamily="18" charset="0"/>
                <a:ea typeface="Times New Roman" panose="02020603050405020304" pitchFamily="18" charset="0"/>
                <a:cs typeface="Times New Roman" panose="02020603050405020304" pitchFamily="18" charset="0"/>
              </a:rPr>
              <a:t>; šiame papunktyje nurodytas bendradarbiavimo ir informacijos sklaidos tinklas suprantamas kaip bendradarbiavimo forma, kuri lanksčiais ryšiais jungia bendrus tikslus turinčias organizacijas, asmenis, jų grupes ir įgalina juos dalytis informacija, žiniomis, patirtimi ir (ar) kitais būdais telktis vardan bendro tikslo</a:t>
            </a:r>
            <a:endParaRPr lang="lt-LT" sz="3800" dirty="0">
              <a:effectLst/>
              <a:latin typeface="Times New Roman" panose="02020603050405020304" pitchFamily="18" charset="0"/>
              <a:ea typeface="Times New Roman" panose="02020603050405020304" pitchFamily="18" charset="0"/>
            </a:endParaRPr>
          </a:p>
          <a:p>
            <a:pPr marL="457200" algn="just">
              <a:tabLst>
                <a:tab pos="374015" algn="l"/>
              </a:tabLst>
            </a:pPr>
            <a:r>
              <a:rPr lang="lt-LT" sz="3800" dirty="0">
                <a:effectLst/>
                <a:latin typeface="Times New Roman" panose="02020603050405020304" pitchFamily="18" charset="0"/>
                <a:ea typeface="Times New Roman" panose="02020603050405020304" pitchFamily="18" charset="0"/>
                <a:cs typeface="Times New Roman" panose="02020603050405020304" pitchFamily="18" charset="0"/>
              </a:rPr>
              <a:t>- Apraše nurodyta 2.1.5. veikla – </a:t>
            </a:r>
            <a:r>
              <a:rPr lang="lt-LT" sz="3800" b="1" u="sng" dirty="0">
                <a:effectLst/>
                <a:latin typeface="Times New Roman" panose="02020603050405020304" pitchFamily="18" charset="0"/>
                <a:ea typeface="Times New Roman" panose="02020603050405020304" pitchFamily="18" charset="0"/>
                <a:cs typeface="Times New Roman" panose="02020603050405020304" pitchFamily="18" charset="0"/>
              </a:rPr>
              <a:t>savanoriškos veiklos skatinimas (taip pat savanoriškoje veikloje ketinančių dalyvauti asmenų ir savanorius priimančių organizacijų konsultavimas, informavimas), atlikimo organizavimas ir savanorių mokymas</a:t>
            </a:r>
            <a:r>
              <a:rPr lang="lt-LT" sz="3800" dirty="0">
                <a:effectLst/>
                <a:latin typeface="Times New Roman" panose="02020603050405020304" pitchFamily="18" charset="0"/>
                <a:ea typeface="Times New Roman" panose="02020603050405020304" pitchFamily="18" charset="0"/>
                <a:cs typeface="Times New Roman" panose="02020603050405020304" pitchFamily="18" charset="0"/>
              </a:rPr>
              <a:t>, finansuojama tiek, kiek reikia Aprašo 2.1.1.3, 2.1.4 papunkčiuose nurodytoms veikloms vykdyti; šiame papunktyje nurodytos veiklos finansuojamos, jeigu jos projekte vykdomos kartu su bent viena iš Aprašo 2.1.1.3, 2.1.4 papunkčiuose nurodytų veiklų. </a:t>
            </a:r>
            <a:endParaRPr lang="lt-LT" sz="3800" dirty="0">
              <a:effectLst/>
              <a:latin typeface="Times New Roman" panose="02020603050405020304" pitchFamily="18" charset="0"/>
              <a:ea typeface="Times New Roman" panose="02020603050405020304" pitchFamily="18" charset="0"/>
            </a:endParaRPr>
          </a:p>
          <a:p>
            <a:endParaRPr lang="lt-LT" dirty="0"/>
          </a:p>
        </p:txBody>
      </p:sp>
      <p:pic>
        <p:nvPicPr>
          <p:cNvPr id="5" name="Grafinis elementas 4">
            <a:extLst>
              <a:ext uri="{FF2B5EF4-FFF2-40B4-BE49-F238E27FC236}">
                <a16:creationId xmlns:a16="http://schemas.microsoft.com/office/drawing/2014/main" id="{56E90371-6757-42AA-75B2-CAB92523D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837909126"/>
      </p:ext>
    </p:extLst>
  </p:cSld>
  <p:clrMapOvr>
    <a:masterClrMapping/>
  </p:clrMapOvr>
</p:sld>
</file>

<file path=ppt/theme/theme1.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5115</Words>
  <Application>Microsoft Office PowerPoint</Application>
  <PresentationFormat>Plačiaekranė</PresentationFormat>
  <Paragraphs>359</Paragraphs>
  <Slides>39</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39</vt:i4>
      </vt:variant>
    </vt:vector>
  </HeadingPairs>
  <TitlesOfParts>
    <vt:vector size="44" baseType="lpstr">
      <vt:lpstr>Arial</vt:lpstr>
      <vt:lpstr>Calibri</vt:lpstr>
      <vt:lpstr>Times New Roman</vt:lpstr>
      <vt:lpstr>Trebuchet MS</vt:lpstr>
      <vt:lpstr>„Office“ tema</vt:lpstr>
      <vt:lpstr>   Pareiškėjų mokymai  KVIETIMAS 11-287-K „Bendruomenės inicijuojamų socialinių veiklų vykdymas, stiprinant socialinius ryšius (2 etapas)“  (toliau- Kvietimas)</vt:lpstr>
      <vt:lpstr>DOKUMENTAI PROJEKTŲ ĮGYVENDINIMO PLANŲ(toliau-PĮP) RENGIMUI</vt:lpstr>
      <vt:lpstr>DOKUMENTAI PROJEKTŲ ĮGYVENDINIMO PLANŲ(toliau-PĮP) RENGIMUI</vt:lpstr>
      <vt:lpstr>JONAVOS MIESTO VIETOS PLĖTROS STRATEGIJOS 2023-2029 m. (TOLIAU - VPS) IŠKELTI UŽDAVINIAI IR VEIKSMAI, Į KURIUOS PRIVALO ORIENTUOTIS KVIETIMO PROJEKTAI</vt:lpstr>
      <vt:lpstr>   PROJEKTAIS SIEKIAMI RODIKLIAI (bendri rodikliai visam kvietimui)  </vt:lpstr>
      <vt:lpstr>   PROJEKTAIS SIEKIAMI RODIKLIAI   </vt:lpstr>
      <vt:lpstr>   PROJEKTAIS SIEKIAMI RODIKLIAI   </vt:lpstr>
      <vt:lpstr>KVIETIMO PROJEKTŲ FINANSAVIMAS</vt:lpstr>
      <vt:lpstr>FINANSUOJAMA VEIKLA PAGAL APRAŠĄ</vt:lpstr>
      <vt:lpstr>TIKSLINĖS GRUPĖS, Į KURIAS PRIVALO BŪTI ORIENTUOTI KVIETIMO PROJEKTAI</vt:lpstr>
      <vt:lpstr>GALIMI PAREIŠKĖJAI</vt:lpstr>
      <vt:lpstr>GALIMI PARTNERIAI</vt:lpstr>
      <vt:lpstr> PĮP bendrieji  naudos ir kokybės vertinimo kriterijai (privalomi visiems pareiškėjams) </vt:lpstr>
      <vt:lpstr>PĮP prioritetiniai  naudos ir kokybės vertinimo kriterijai (1)</vt:lpstr>
      <vt:lpstr>PĮP prioritetiniai  naudos ir kokybės vertinimo kriterijai (2)</vt:lpstr>
      <vt:lpstr>PĮP NAUDOS IR KOKYBĖS VERTINIMO KRITERIJAI (3)</vt:lpstr>
      <vt:lpstr>PĮP NAUDOS IR KOKYBĖS VERTINIMAS</vt:lpstr>
      <vt:lpstr>SU PĮP PATEIKIAMI DOKUMENTAI (1)</vt:lpstr>
      <vt:lpstr>SU PĮP PATEIKIAMI DOKUMENTAI (2)</vt:lpstr>
      <vt:lpstr>SU PĮP PATEIKIAMI DOKUMENTAI (3)</vt:lpstr>
      <vt:lpstr>TINKAMOS FINANSUOTI IŠLAIDOS (1)</vt:lpstr>
      <vt:lpstr>TINKAMOS FINANSUOTI IŠLAIDOS (2)</vt:lpstr>
      <vt:lpstr>TINKAMOS FINANSUOTI IŠLAIDOS (3)</vt:lpstr>
      <vt:lpstr>TINKAMOS FINANSUOTI IŠLAIDOS (4)</vt:lpstr>
      <vt:lpstr>TINKAMOS FINANSUOTI IŠLAIDOS (5)</vt:lpstr>
      <vt:lpstr>TINKAMOS FINANSUOTI IŠLAIDOS (6)</vt:lpstr>
      <vt:lpstr>NETINKAMOS FINANSUOTI IŠLAIDOS (1)</vt:lpstr>
      <vt:lpstr>NETINKAMOS FINANSUOTI IŠLAIDOS (2)</vt:lpstr>
      <vt:lpstr>PROJEKTŲ VEIKLŲ ĮGYVENDINIMO TERMINAI</vt:lpstr>
      <vt:lpstr>REIKALAVIMAI PROJEKTŲ TĘSTINUMUI</vt:lpstr>
      <vt:lpstr>VIEŠINIMAS (1)</vt:lpstr>
      <vt:lpstr>VIEŠINIMAS (2)</vt:lpstr>
      <vt:lpstr>VIEŠINIMAS (3)</vt:lpstr>
      <vt:lpstr> PĮP TEIKIMAS</vt:lpstr>
      <vt:lpstr>BENDRA INFORMACIJA (1)</vt:lpstr>
      <vt:lpstr>BENDRA INFORMACIJA</vt:lpstr>
      <vt:lpstr>NAUDINGOS NUORODOS</vt:lpstr>
      <vt:lpstr>Dėkojame už dėmesį!  Sėkmės rengiant PĮP!</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Martynas Švarcas</dc:creator>
  <cp:lastModifiedBy>Daiva Bradauskienė</cp:lastModifiedBy>
  <cp:revision>217</cp:revision>
  <dcterms:created xsi:type="dcterms:W3CDTF">2022-12-11T20:28:05Z</dcterms:created>
  <dcterms:modified xsi:type="dcterms:W3CDTF">2025-06-25T10:01:50Z</dcterms:modified>
</cp:coreProperties>
</file>